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22"/>
  </p:notesMasterIdLst>
  <p:sldIdLst>
    <p:sldId id="256" r:id="rId2"/>
    <p:sldId id="270" r:id="rId3"/>
    <p:sldId id="260" r:id="rId4"/>
    <p:sldId id="266" r:id="rId5"/>
    <p:sldId id="259" r:id="rId6"/>
    <p:sldId id="258" r:id="rId7"/>
    <p:sldId id="265" r:id="rId8"/>
    <p:sldId id="261" r:id="rId9"/>
    <p:sldId id="276" r:id="rId10"/>
    <p:sldId id="271" r:id="rId11"/>
    <p:sldId id="277" r:id="rId12"/>
    <p:sldId id="274" r:id="rId13"/>
    <p:sldId id="279" r:id="rId14"/>
    <p:sldId id="282" r:id="rId15"/>
    <p:sldId id="278" r:id="rId16"/>
    <p:sldId id="281" r:id="rId17"/>
    <p:sldId id="262" r:id="rId18"/>
    <p:sldId id="267" r:id="rId19"/>
    <p:sldId id="263" r:id="rId20"/>
    <p:sldId id="2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45"/>
    <p:restoredTop sz="94732"/>
  </p:normalViewPr>
  <p:slideViewPr>
    <p:cSldViewPr snapToGrid="0" snapToObjects="1">
      <p:cViewPr>
        <p:scale>
          <a:sx n="74" d="100"/>
          <a:sy n="74" d="100"/>
        </p:scale>
        <p:origin x="16"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402764-B139-944F-B7A2-71B21ED71E69}" type="datetimeFigureOut">
              <a:rPr lang="en-US" smtClean="0"/>
              <a:t>7/12/18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2FC5CC-5D39-EB45-A4D4-E2174EEA99A1}" type="slidenum">
              <a:rPr lang="en-US" smtClean="0"/>
              <a:t>‹#›</a:t>
            </a:fld>
            <a:endParaRPr lang="en-US"/>
          </a:p>
        </p:txBody>
      </p:sp>
    </p:spTree>
    <p:extLst>
      <p:ext uri="{BB962C8B-B14F-4D97-AF65-F5344CB8AC3E}">
        <p14:creationId xmlns:p14="http://schemas.microsoft.com/office/powerpoint/2010/main" val="1110544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Hello everyone, my name is Abdullah, I am a postdoc at the ALFA group, from CSAIL, MIT. This is a joint work with Erik </a:t>
            </a:r>
            <a:r>
              <a:rPr lang="en-US" dirty="0" err="1"/>
              <a:t>Hemberg</a:t>
            </a:r>
            <a:r>
              <a:rPr lang="en-US" dirty="0"/>
              <a:t> and Una-May, Our group is broadly interested in problems in the field of healthcare, education and cybersecurity, which is the motivation for this paper.</a:t>
            </a:r>
          </a:p>
        </p:txBody>
      </p:sp>
      <p:sp>
        <p:nvSpPr>
          <p:cNvPr id="4" name="Slide Number Placeholder 3"/>
          <p:cNvSpPr>
            <a:spLocks noGrp="1"/>
          </p:cNvSpPr>
          <p:nvPr>
            <p:ph type="sldNum" sz="quarter" idx="10"/>
          </p:nvPr>
        </p:nvSpPr>
        <p:spPr/>
        <p:txBody>
          <a:bodyPr/>
          <a:lstStyle/>
          <a:p>
            <a:fld id="{452FC5CC-5D39-EB45-A4D4-E2174EEA99A1}" type="slidenum">
              <a:rPr lang="en-US" smtClean="0"/>
              <a:t>0</a:t>
            </a:fld>
            <a:endParaRPr lang="en-US"/>
          </a:p>
        </p:txBody>
      </p:sp>
    </p:spTree>
    <p:extLst>
      <p:ext uri="{BB962C8B-B14F-4D97-AF65-F5344CB8AC3E}">
        <p14:creationId xmlns:p14="http://schemas.microsoft.com/office/powerpoint/2010/main" val="2168693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learning the payoff, we fit the joint gaussian distribution over the observed values such that we maximize the </a:t>
            </a:r>
            <a:r>
              <a:rPr lang="en-US" dirty="0" err="1"/>
              <a:t>loglikelihiood</a:t>
            </a:r>
            <a:r>
              <a:rPr lang="en-US" dirty="0"/>
              <a:t> </a:t>
            </a:r>
          </a:p>
        </p:txBody>
      </p:sp>
      <p:sp>
        <p:nvSpPr>
          <p:cNvPr id="4" name="Slide Number Placeholder 3"/>
          <p:cNvSpPr>
            <a:spLocks noGrp="1"/>
          </p:cNvSpPr>
          <p:nvPr>
            <p:ph type="sldNum" sz="quarter" idx="10"/>
          </p:nvPr>
        </p:nvSpPr>
        <p:spPr/>
        <p:txBody>
          <a:bodyPr/>
          <a:lstStyle/>
          <a:p>
            <a:fld id="{452FC5CC-5D39-EB45-A4D4-E2174EEA99A1}" type="slidenum">
              <a:rPr lang="en-US" smtClean="0"/>
              <a:t>10</a:t>
            </a:fld>
            <a:endParaRPr lang="en-US"/>
          </a:p>
        </p:txBody>
      </p:sp>
    </p:spTree>
    <p:extLst>
      <p:ext uri="{BB962C8B-B14F-4D97-AF65-F5344CB8AC3E}">
        <p14:creationId xmlns:p14="http://schemas.microsoft.com/office/powerpoint/2010/main" val="1369742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Nash Equilibrium corresponds to zero regret. So the problem of looking for </a:t>
            </a:r>
            <a:r>
              <a:rPr lang="en-US" dirty="0" err="1"/>
              <a:t>nash</a:t>
            </a:r>
            <a:r>
              <a:rPr lang="en-US" dirty="0"/>
              <a:t> </a:t>
            </a:r>
            <a:r>
              <a:rPr lang="en-US" dirty="0" err="1"/>
              <a:t>equil</a:t>
            </a:r>
            <a:r>
              <a:rPr lang="en-US" dirty="0"/>
              <a:t>. This is a nested optimization problem. Instead we propose to straighten it out making use of GP. Consider the </a:t>
            </a:r>
            <a:r>
              <a:rPr lang="en-US" dirty="0" err="1"/>
              <a:t>motivationting</a:t>
            </a:r>
            <a:r>
              <a:rPr lang="en-US" dirty="0"/>
              <a:t> example. Suppose that payoff values of player </a:t>
            </a:r>
            <a:r>
              <a:rPr lang="en-US" dirty="0" err="1"/>
              <a:t>i</a:t>
            </a:r>
            <a:r>
              <a:rPr lang="en-US" dirty="0"/>
              <a:t> given fixed actions of the other players comes from the uniform distribution, then the max of these values which b in this case can be described as sum of its mean and the standard deviation scaled by gamma</a:t>
            </a:r>
          </a:p>
        </p:txBody>
      </p:sp>
      <p:sp>
        <p:nvSpPr>
          <p:cNvPr id="4" name="Slide Number Placeholder 3"/>
          <p:cNvSpPr>
            <a:spLocks noGrp="1"/>
          </p:cNvSpPr>
          <p:nvPr>
            <p:ph type="sldNum" sz="quarter" idx="10"/>
          </p:nvPr>
        </p:nvSpPr>
        <p:spPr/>
        <p:txBody>
          <a:bodyPr/>
          <a:lstStyle/>
          <a:p>
            <a:fld id="{452FC5CC-5D39-EB45-A4D4-E2174EEA99A1}" type="slidenum">
              <a:rPr lang="en-US" smtClean="0"/>
              <a:t>11</a:t>
            </a:fld>
            <a:endParaRPr lang="en-US"/>
          </a:p>
        </p:txBody>
      </p:sp>
    </p:spTree>
    <p:extLst>
      <p:ext uri="{BB962C8B-B14F-4D97-AF65-F5344CB8AC3E}">
        <p14:creationId xmlns:p14="http://schemas.microsoft.com/office/powerpoint/2010/main" val="2808825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2FC5CC-5D39-EB45-A4D4-E2174EEA99A1}" type="slidenum">
              <a:rPr lang="en-US" smtClean="0"/>
              <a:t>12</a:t>
            </a:fld>
            <a:endParaRPr lang="en-US"/>
          </a:p>
        </p:txBody>
      </p:sp>
    </p:spTree>
    <p:extLst>
      <p:ext uri="{BB962C8B-B14F-4D97-AF65-F5344CB8AC3E}">
        <p14:creationId xmlns:p14="http://schemas.microsoft.com/office/powerpoint/2010/main" val="2831045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regret approximation can be computed exactly or estimate with sampling.</a:t>
            </a:r>
          </a:p>
        </p:txBody>
      </p:sp>
      <p:sp>
        <p:nvSpPr>
          <p:cNvPr id="4" name="Slide Number Placeholder 3"/>
          <p:cNvSpPr>
            <a:spLocks noGrp="1"/>
          </p:cNvSpPr>
          <p:nvPr>
            <p:ph type="sldNum" sz="quarter" idx="10"/>
          </p:nvPr>
        </p:nvSpPr>
        <p:spPr/>
        <p:txBody>
          <a:bodyPr/>
          <a:lstStyle/>
          <a:p>
            <a:fld id="{452FC5CC-5D39-EB45-A4D4-E2174EEA99A1}" type="slidenum">
              <a:rPr lang="en-US" smtClean="0"/>
              <a:t>13</a:t>
            </a:fld>
            <a:endParaRPr lang="en-US"/>
          </a:p>
        </p:txBody>
      </p:sp>
    </p:spTree>
    <p:extLst>
      <p:ext uri="{BB962C8B-B14F-4D97-AF65-F5344CB8AC3E}">
        <p14:creationId xmlns:p14="http://schemas.microsoft.com/office/powerpoint/2010/main" val="4181858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approximation at hand, </a:t>
            </a:r>
          </a:p>
        </p:txBody>
      </p:sp>
      <p:sp>
        <p:nvSpPr>
          <p:cNvPr id="4" name="Slide Number Placeholder 3"/>
          <p:cNvSpPr>
            <a:spLocks noGrp="1"/>
          </p:cNvSpPr>
          <p:nvPr>
            <p:ph type="sldNum" sz="quarter" idx="10"/>
          </p:nvPr>
        </p:nvSpPr>
        <p:spPr/>
        <p:txBody>
          <a:bodyPr/>
          <a:lstStyle/>
          <a:p>
            <a:fld id="{452FC5CC-5D39-EB45-A4D4-E2174EEA99A1}" type="slidenum">
              <a:rPr lang="en-US" smtClean="0"/>
              <a:t>14</a:t>
            </a:fld>
            <a:endParaRPr lang="en-US"/>
          </a:p>
        </p:txBody>
      </p:sp>
    </p:spTree>
    <p:extLst>
      <p:ext uri="{BB962C8B-B14F-4D97-AF65-F5344CB8AC3E}">
        <p14:creationId xmlns:p14="http://schemas.microsoft.com/office/powerpoint/2010/main" val="3781325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this is the algorithm.</a:t>
            </a:r>
          </a:p>
        </p:txBody>
      </p:sp>
      <p:sp>
        <p:nvSpPr>
          <p:cNvPr id="4" name="Slide Number Placeholder 3"/>
          <p:cNvSpPr>
            <a:spLocks noGrp="1"/>
          </p:cNvSpPr>
          <p:nvPr>
            <p:ph type="sldNum" sz="quarter" idx="10"/>
          </p:nvPr>
        </p:nvSpPr>
        <p:spPr/>
        <p:txBody>
          <a:bodyPr/>
          <a:lstStyle/>
          <a:p>
            <a:fld id="{452FC5CC-5D39-EB45-A4D4-E2174EEA99A1}" type="slidenum">
              <a:rPr lang="en-US" smtClean="0"/>
              <a:t>15</a:t>
            </a:fld>
            <a:endParaRPr lang="en-US"/>
          </a:p>
        </p:txBody>
      </p:sp>
    </p:spTree>
    <p:extLst>
      <p:ext uri="{BB962C8B-B14F-4D97-AF65-F5344CB8AC3E}">
        <p14:creationId xmlns:p14="http://schemas.microsoft.com/office/powerpoint/2010/main" val="3001492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work with simulation models for computer network security capturing engagement between defenders and attackers in the network. The values returned are noisy versions of the payoff functions of the players. Their action space is continuous (budget allocation). Every simulation run takes around 10 second for one engagement evaluation. So to understand this arms race. We are interested in computing Nash </a:t>
            </a:r>
            <a:r>
              <a:rPr lang="en-US" dirty="0" err="1"/>
              <a:t>Equilinrium</a:t>
            </a:r>
            <a:r>
              <a:rPr lang="en-US" dirty="0"/>
              <a:t> or an approximate of it.</a:t>
            </a:r>
          </a:p>
        </p:txBody>
      </p:sp>
      <p:sp>
        <p:nvSpPr>
          <p:cNvPr id="4" name="Slide Number Placeholder 3"/>
          <p:cNvSpPr>
            <a:spLocks noGrp="1"/>
          </p:cNvSpPr>
          <p:nvPr>
            <p:ph type="sldNum" sz="quarter" idx="10"/>
          </p:nvPr>
        </p:nvSpPr>
        <p:spPr/>
        <p:txBody>
          <a:bodyPr/>
          <a:lstStyle/>
          <a:p>
            <a:fld id="{452FC5CC-5D39-EB45-A4D4-E2174EEA99A1}" type="slidenum">
              <a:rPr lang="en-US" smtClean="0"/>
              <a:t>1</a:t>
            </a:fld>
            <a:endParaRPr lang="en-US"/>
          </a:p>
        </p:txBody>
      </p:sp>
    </p:spTree>
    <p:extLst>
      <p:ext uri="{BB962C8B-B14F-4D97-AF65-F5344CB8AC3E}">
        <p14:creationId xmlns:p14="http://schemas.microsoft.com/office/powerpoint/2010/main" val="3339587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sure almost everyone in this room knows about Nash Eq. which is a condition where no agent is incentivized to change his/her actions given the actions of the other players.</a:t>
            </a:r>
          </a:p>
        </p:txBody>
      </p:sp>
      <p:sp>
        <p:nvSpPr>
          <p:cNvPr id="4" name="Slide Number Placeholder 3"/>
          <p:cNvSpPr>
            <a:spLocks noGrp="1"/>
          </p:cNvSpPr>
          <p:nvPr>
            <p:ph type="sldNum" sz="quarter" idx="10"/>
          </p:nvPr>
        </p:nvSpPr>
        <p:spPr/>
        <p:txBody>
          <a:bodyPr/>
          <a:lstStyle/>
          <a:p>
            <a:fld id="{452FC5CC-5D39-EB45-A4D4-E2174EEA99A1}" type="slidenum">
              <a:rPr lang="en-US" smtClean="0"/>
              <a:t>2</a:t>
            </a:fld>
            <a:endParaRPr lang="en-US"/>
          </a:p>
        </p:txBody>
      </p:sp>
    </p:spTree>
    <p:extLst>
      <p:ext uri="{BB962C8B-B14F-4D97-AF65-F5344CB8AC3E}">
        <p14:creationId xmlns:p14="http://schemas.microsoft.com/office/powerpoint/2010/main" val="1671773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be described through the lens of game-theoretic regret. So you have the players payoff and given the other player’s action (</a:t>
            </a:r>
            <a:r>
              <a:rPr lang="en-US" dirty="0" err="1"/>
              <a:t>x_i</a:t>
            </a:r>
            <a:r>
              <a:rPr lang="en-US" dirty="0"/>
              <a:t>) you can compute the best response. So the difference between the payoff values is called the game-theoretic regret and Nash Equilibrium is a point whose regret is zero.</a:t>
            </a:r>
          </a:p>
        </p:txBody>
      </p:sp>
      <p:sp>
        <p:nvSpPr>
          <p:cNvPr id="4" name="Slide Number Placeholder 3"/>
          <p:cNvSpPr>
            <a:spLocks noGrp="1"/>
          </p:cNvSpPr>
          <p:nvPr>
            <p:ph type="sldNum" sz="quarter" idx="10"/>
          </p:nvPr>
        </p:nvSpPr>
        <p:spPr/>
        <p:txBody>
          <a:bodyPr/>
          <a:lstStyle/>
          <a:p>
            <a:fld id="{452FC5CC-5D39-EB45-A4D4-E2174EEA99A1}" type="slidenum">
              <a:rPr lang="en-US" smtClean="0"/>
              <a:t>3</a:t>
            </a:fld>
            <a:endParaRPr lang="en-US"/>
          </a:p>
        </p:txBody>
      </p:sp>
    </p:spTree>
    <p:extLst>
      <p:ext uri="{BB962C8B-B14F-4D97-AF65-F5344CB8AC3E}">
        <p14:creationId xmlns:p14="http://schemas.microsoft.com/office/powerpoint/2010/main" val="286808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Nash equilibrium has been studied extensively by the game theory community. But many algorithmic solutions requires discrete finite games and closed-form specification of the payoffs.</a:t>
            </a:r>
          </a:p>
        </p:txBody>
      </p:sp>
      <p:sp>
        <p:nvSpPr>
          <p:cNvPr id="4" name="Slide Number Placeholder 3"/>
          <p:cNvSpPr>
            <a:spLocks noGrp="1"/>
          </p:cNvSpPr>
          <p:nvPr>
            <p:ph type="sldNum" sz="quarter" idx="10"/>
          </p:nvPr>
        </p:nvSpPr>
        <p:spPr/>
        <p:txBody>
          <a:bodyPr/>
          <a:lstStyle/>
          <a:p>
            <a:fld id="{452FC5CC-5D39-EB45-A4D4-E2174EEA99A1}" type="slidenum">
              <a:rPr lang="en-US" smtClean="0"/>
              <a:t>4</a:t>
            </a:fld>
            <a:endParaRPr lang="en-US"/>
          </a:p>
        </p:txBody>
      </p:sp>
    </p:spTree>
    <p:extLst>
      <p:ext uri="{BB962C8B-B14F-4D97-AF65-F5344CB8AC3E}">
        <p14:creationId xmlns:p14="http://schemas.microsoft.com/office/powerpoint/2010/main" val="172719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different from our setup. Our setup in Expensive Black-Box Continuous Games</a:t>
            </a:r>
          </a:p>
        </p:txBody>
      </p:sp>
      <p:sp>
        <p:nvSpPr>
          <p:cNvPr id="4" name="Slide Number Placeholder 3"/>
          <p:cNvSpPr>
            <a:spLocks noGrp="1"/>
          </p:cNvSpPr>
          <p:nvPr>
            <p:ph type="sldNum" sz="quarter" idx="10"/>
          </p:nvPr>
        </p:nvSpPr>
        <p:spPr/>
        <p:txBody>
          <a:bodyPr/>
          <a:lstStyle/>
          <a:p>
            <a:fld id="{452FC5CC-5D39-EB45-A4D4-E2174EEA99A1}" type="slidenum">
              <a:rPr lang="en-US" smtClean="0"/>
              <a:t>5</a:t>
            </a:fld>
            <a:endParaRPr lang="en-US"/>
          </a:p>
        </p:txBody>
      </p:sp>
    </p:spTree>
    <p:extLst>
      <p:ext uri="{BB962C8B-B14F-4D97-AF65-F5344CB8AC3E}">
        <p14:creationId xmlns:p14="http://schemas.microsoft.com/office/powerpoint/2010/main" val="1376887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I’ll briefly describe related work</a:t>
            </a:r>
          </a:p>
        </p:txBody>
      </p:sp>
      <p:sp>
        <p:nvSpPr>
          <p:cNvPr id="4" name="Slide Number Placeholder 3"/>
          <p:cNvSpPr>
            <a:spLocks noGrp="1"/>
          </p:cNvSpPr>
          <p:nvPr>
            <p:ph type="sldNum" sz="quarter" idx="10"/>
          </p:nvPr>
        </p:nvSpPr>
        <p:spPr/>
        <p:txBody>
          <a:bodyPr/>
          <a:lstStyle/>
          <a:p>
            <a:fld id="{452FC5CC-5D39-EB45-A4D4-E2174EEA99A1}" type="slidenum">
              <a:rPr lang="en-US" smtClean="0"/>
              <a:t>7</a:t>
            </a:fld>
            <a:endParaRPr lang="en-US"/>
          </a:p>
        </p:txBody>
      </p:sp>
    </p:spTree>
    <p:extLst>
      <p:ext uri="{BB962C8B-B14F-4D97-AF65-F5344CB8AC3E}">
        <p14:creationId xmlns:p14="http://schemas.microsoft.com/office/powerpoint/2010/main" val="238467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in our work, we wanted to break away from this discretization, and our approach can be described as a hybrid of these methods.</a:t>
            </a:r>
          </a:p>
        </p:txBody>
      </p:sp>
      <p:sp>
        <p:nvSpPr>
          <p:cNvPr id="4" name="Slide Number Placeholder 3"/>
          <p:cNvSpPr>
            <a:spLocks noGrp="1"/>
          </p:cNvSpPr>
          <p:nvPr>
            <p:ph type="sldNum" sz="quarter" idx="10"/>
          </p:nvPr>
        </p:nvSpPr>
        <p:spPr/>
        <p:txBody>
          <a:bodyPr/>
          <a:lstStyle/>
          <a:p>
            <a:fld id="{452FC5CC-5D39-EB45-A4D4-E2174EEA99A1}" type="slidenum">
              <a:rPr lang="en-US" smtClean="0"/>
              <a:t>8</a:t>
            </a:fld>
            <a:endParaRPr lang="en-US"/>
          </a:p>
        </p:txBody>
      </p:sp>
    </p:spTree>
    <p:extLst>
      <p:ext uri="{BB962C8B-B14F-4D97-AF65-F5344CB8AC3E}">
        <p14:creationId xmlns:p14="http://schemas.microsoft.com/office/powerpoint/2010/main" val="4219382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propose to use Gaussian Process to jointly learn the payoffs, approximate the regret and minimize it.</a:t>
            </a:r>
          </a:p>
        </p:txBody>
      </p:sp>
      <p:sp>
        <p:nvSpPr>
          <p:cNvPr id="4" name="Slide Number Placeholder 3"/>
          <p:cNvSpPr>
            <a:spLocks noGrp="1"/>
          </p:cNvSpPr>
          <p:nvPr>
            <p:ph type="sldNum" sz="quarter" idx="10"/>
          </p:nvPr>
        </p:nvSpPr>
        <p:spPr/>
        <p:txBody>
          <a:bodyPr/>
          <a:lstStyle/>
          <a:p>
            <a:fld id="{452FC5CC-5D39-EB45-A4D4-E2174EEA99A1}" type="slidenum">
              <a:rPr lang="en-US" smtClean="0"/>
              <a:t>9</a:t>
            </a:fld>
            <a:endParaRPr lang="en-US"/>
          </a:p>
        </p:txBody>
      </p:sp>
    </p:spTree>
    <p:extLst>
      <p:ext uri="{BB962C8B-B14F-4D97-AF65-F5344CB8AC3E}">
        <p14:creationId xmlns:p14="http://schemas.microsoft.com/office/powerpoint/2010/main" val="3186418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75E9-D91B-3D4A-884C-FA51E78285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F81FBE-5D17-4341-87F2-19F8A65B81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EFA76A-241F-9E4E-9F3F-5C0DE6E8A75C}"/>
              </a:ext>
            </a:extLst>
          </p:cNvPr>
          <p:cNvSpPr>
            <a:spLocks noGrp="1"/>
          </p:cNvSpPr>
          <p:nvPr>
            <p:ph type="dt" sz="half" idx="10"/>
          </p:nvPr>
        </p:nvSpPr>
        <p:spPr/>
        <p:txBody>
          <a:bodyPr/>
          <a:lstStyle/>
          <a:p>
            <a:fld id="{D450F748-B052-2A40-AC46-A4F8058056C4}" type="datetime1">
              <a:rPr lang="en-SG" smtClean="0"/>
              <a:t>12/7/18</a:t>
            </a:fld>
            <a:endParaRPr lang="en-US" dirty="0"/>
          </a:p>
        </p:txBody>
      </p:sp>
      <p:sp>
        <p:nvSpPr>
          <p:cNvPr id="5" name="Footer Placeholder 4">
            <a:extLst>
              <a:ext uri="{FF2B5EF4-FFF2-40B4-BE49-F238E27FC236}">
                <a16:creationId xmlns:a16="http://schemas.microsoft.com/office/drawing/2014/main" id="{1B9FAF47-A541-C243-A849-2871D876A448}"/>
              </a:ext>
            </a:extLst>
          </p:cNvPr>
          <p:cNvSpPr>
            <a:spLocks noGrp="1"/>
          </p:cNvSpPr>
          <p:nvPr>
            <p:ph type="ftr" sz="quarter" idx="11"/>
          </p:nvPr>
        </p:nvSpPr>
        <p:spPr/>
        <p:txBody>
          <a:bodyPr/>
          <a:lstStyle>
            <a:lvl1pPr>
              <a:defRPr lang="en-SG" b="0" i="0" smtClean="0">
                <a:effectLst/>
              </a:defRPr>
            </a:lvl1pPr>
          </a:lstStyle>
          <a:p>
            <a:pPr fontAlgn="base"/>
            <a:r>
              <a:rPr lang="en-SG"/>
              <a:t>OptMAS-18</a:t>
            </a:r>
            <a:endParaRPr lang="en-SG" dirty="0"/>
          </a:p>
        </p:txBody>
      </p:sp>
      <p:sp>
        <p:nvSpPr>
          <p:cNvPr id="6" name="Slide Number Placeholder 5">
            <a:extLst>
              <a:ext uri="{FF2B5EF4-FFF2-40B4-BE49-F238E27FC236}">
                <a16:creationId xmlns:a16="http://schemas.microsoft.com/office/drawing/2014/main" id="{25E352C5-2E43-E341-A6D3-77BC63C4E7CA}"/>
              </a:ext>
            </a:extLst>
          </p:cNvPr>
          <p:cNvSpPr>
            <a:spLocks noGrp="1"/>
          </p:cNvSpPr>
          <p:nvPr>
            <p:ph type="sldNum" sz="quarter" idx="12"/>
          </p:nvPr>
        </p:nvSpPr>
        <p:spPr/>
        <p:txBody>
          <a:bodyPr/>
          <a:lstStyle/>
          <a:p>
            <a:fld id="{01347C34-8521-E449-AD0D-0D2CCDD32AB6}" type="slidenum">
              <a:rPr lang="en-US" smtClean="0"/>
              <a:t>‹#›</a:t>
            </a:fld>
            <a:endParaRPr lang="en-US" dirty="0"/>
          </a:p>
        </p:txBody>
      </p:sp>
      <p:pic>
        <p:nvPicPr>
          <p:cNvPr id="7" name="Grafik 6">
            <a:extLst>
              <a:ext uri="{FF2B5EF4-FFF2-40B4-BE49-F238E27FC236}">
                <a16:creationId xmlns:a16="http://schemas.microsoft.com/office/drawing/2014/main" id="{9A0D91A5-3806-C54C-B348-DBE39388C4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78118" y="5349874"/>
            <a:ext cx="978024" cy="753190"/>
          </a:xfrm>
          <a:prstGeom prst="rect">
            <a:avLst/>
          </a:prstGeom>
        </p:spPr>
      </p:pic>
      <p:pic>
        <p:nvPicPr>
          <p:cNvPr id="8" name="Picture 2" descr="Image">
            <a:extLst>
              <a:ext uri="{FF2B5EF4-FFF2-40B4-BE49-F238E27FC236}">
                <a16:creationId xmlns:a16="http://schemas.microsoft.com/office/drawing/2014/main" id="{61A3DCD7-4F53-FF40-A83F-20DBE6CAD35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992613" y="5475015"/>
            <a:ext cx="1627388" cy="502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144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3B73B-CD49-8849-AB95-B5B6554C94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069D1C-1DE0-9F42-A401-12AD456897B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A7504-2CA8-6542-BD44-85B9A56F506A}"/>
              </a:ext>
            </a:extLst>
          </p:cNvPr>
          <p:cNvSpPr>
            <a:spLocks noGrp="1"/>
          </p:cNvSpPr>
          <p:nvPr>
            <p:ph type="dt" sz="half" idx="10"/>
          </p:nvPr>
        </p:nvSpPr>
        <p:spPr/>
        <p:txBody>
          <a:bodyPr/>
          <a:lstStyle/>
          <a:p>
            <a:fld id="{ABA49B2D-7A7B-1342-95B9-120989267C64}" type="datetime1">
              <a:rPr lang="en-SG" smtClean="0"/>
              <a:t>12/7/18</a:t>
            </a:fld>
            <a:endParaRPr lang="en-US"/>
          </a:p>
        </p:txBody>
      </p:sp>
      <p:sp>
        <p:nvSpPr>
          <p:cNvPr id="5" name="Footer Placeholder 4">
            <a:extLst>
              <a:ext uri="{FF2B5EF4-FFF2-40B4-BE49-F238E27FC236}">
                <a16:creationId xmlns:a16="http://schemas.microsoft.com/office/drawing/2014/main" id="{B997084B-FAFF-C646-BBB4-F741284E5121}"/>
              </a:ext>
            </a:extLst>
          </p:cNvPr>
          <p:cNvSpPr>
            <a:spLocks noGrp="1"/>
          </p:cNvSpPr>
          <p:nvPr>
            <p:ph type="ftr" sz="quarter" idx="11"/>
          </p:nvPr>
        </p:nvSpPr>
        <p:spPr/>
        <p:txBody>
          <a:bodyPr/>
          <a:lstStyle/>
          <a:p>
            <a:r>
              <a:rPr lang="en-US"/>
              <a:t>OptMAS-18</a:t>
            </a:r>
          </a:p>
        </p:txBody>
      </p:sp>
      <p:sp>
        <p:nvSpPr>
          <p:cNvPr id="6" name="Slide Number Placeholder 5">
            <a:extLst>
              <a:ext uri="{FF2B5EF4-FFF2-40B4-BE49-F238E27FC236}">
                <a16:creationId xmlns:a16="http://schemas.microsoft.com/office/drawing/2014/main" id="{31F1947C-D241-EC4E-9311-0EBD31ADC633}"/>
              </a:ext>
            </a:extLst>
          </p:cNvPr>
          <p:cNvSpPr>
            <a:spLocks noGrp="1"/>
          </p:cNvSpPr>
          <p:nvPr>
            <p:ph type="sldNum" sz="quarter" idx="12"/>
          </p:nvPr>
        </p:nvSpPr>
        <p:spPr/>
        <p:txBody>
          <a:bodyPr/>
          <a:lstStyle/>
          <a:p>
            <a:fld id="{01347C34-8521-E449-AD0D-0D2CCDD32AB6}" type="slidenum">
              <a:rPr lang="en-US" smtClean="0"/>
              <a:t>‹#›</a:t>
            </a:fld>
            <a:endParaRPr lang="en-US"/>
          </a:p>
        </p:txBody>
      </p:sp>
    </p:spTree>
    <p:extLst>
      <p:ext uri="{BB962C8B-B14F-4D97-AF65-F5344CB8AC3E}">
        <p14:creationId xmlns:p14="http://schemas.microsoft.com/office/powerpoint/2010/main" val="652597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EFA05D-9053-7E44-94BC-673E3A40FC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1C4ADF-BCF8-5E4E-9702-79BE25E6235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5312D4-E3F3-B945-9989-A6BBB9E5F87C}"/>
              </a:ext>
            </a:extLst>
          </p:cNvPr>
          <p:cNvSpPr>
            <a:spLocks noGrp="1"/>
          </p:cNvSpPr>
          <p:nvPr>
            <p:ph type="dt" sz="half" idx="10"/>
          </p:nvPr>
        </p:nvSpPr>
        <p:spPr/>
        <p:txBody>
          <a:bodyPr/>
          <a:lstStyle/>
          <a:p>
            <a:fld id="{4C8A844C-8988-A941-9F44-801B7FE8AB47}" type="datetime1">
              <a:rPr lang="en-SG" smtClean="0"/>
              <a:t>12/7/18</a:t>
            </a:fld>
            <a:endParaRPr lang="en-US"/>
          </a:p>
        </p:txBody>
      </p:sp>
      <p:sp>
        <p:nvSpPr>
          <p:cNvPr id="5" name="Footer Placeholder 4">
            <a:extLst>
              <a:ext uri="{FF2B5EF4-FFF2-40B4-BE49-F238E27FC236}">
                <a16:creationId xmlns:a16="http://schemas.microsoft.com/office/drawing/2014/main" id="{21A856C2-DC94-4944-84CB-3ABCFB1A2D1D}"/>
              </a:ext>
            </a:extLst>
          </p:cNvPr>
          <p:cNvSpPr>
            <a:spLocks noGrp="1"/>
          </p:cNvSpPr>
          <p:nvPr>
            <p:ph type="ftr" sz="quarter" idx="11"/>
          </p:nvPr>
        </p:nvSpPr>
        <p:spPr/>
        <p:txBody>
          <a:bodyPr/>
          <a:lstStyle/>
          <a:p>
            <a:r>
              <a:rPr lang="en-US"/>
              <a:t>OptMAS-18</a:t>
            </a:r>
          </a:p>
        </p:txBody>
      </p:sp>
      <p:sp>
        <p:nvSpPr>
          <p:cNvPr id="6" name="Slide Number Placeholder 5">
            <a:extLst>
              <a:ext uri="{FF2B5EF4-FFF2-40B4-BE49-F238E27FC236}">
                <a16:creationId xmlns:a16="http://schemas.microsoft.com/office/drawing/2014/main" id="{3775DFC1-D3E9-2240-B93E-FEFFEDB3F3E0}"/>
              </a:ext>
            </a:extLst>
          </p:cNvPr>
          <p:cNvSpPr>
            <a:spLocks noGrp="1"/>
          </p:cNvSpPr>
          <p:nvPr>
            <p:ph type="sldNum" sz="quarter" idx="12"/>
          </p:nvPr>
        </p:nvSpPr>
        <p:spPr/>
        <p:txBody>
          <a:bodyPr/>
          <a:lstStyle/>
          <a:p>
            <a:fld id="{01347C34-8521-E449-AD0D-0D2CCDD32AB6}" type="slidenum">
              <a:rPr lang="en-US" smtClean="0"/>
              <a:t>‹#›</a:t>
            </a:fld>
            <a:endParaRPr lang="en-US"/>
          </a:p>
        </p:txBody>
      </p:sp>
    </p:spTree>
    <p:extLst>
      <p:ext uri="{BB962C8B-B14F-4D97-AF65-F5344CB8AC3E}">
        <p14:creationId xmlns:p14="http://schemas.microsoft.com/office/powerpoint/2010/main" val="2538227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DD44A-8D84-2048-B11A-2D7AABD198D3}"/>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508F5D52-065E-414C-BE32-D0E914788177}"/>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6AC2572-31E9-1F41-8D23-2419CDD42500}"/>
              </a:ext>
            </a:extLst>
          </p:cNvPr>
          <p:cNvSpPr>
            <a:spLocks noGrp="1"/>
          </p:cNvSpPr>
          <p:nvPr>
            <p:ph type="dt" sz="half" idx="10"/>
          </p:nvPr>
        </p:nvSpPr>
        <p:spPr/>
        <p:txBody>
          <a:bodyPr/>
          <a:lstStyle/>
          <a:p>
            <a:fld id="{7ABC39A6-8570-4C4F-8908-75FB46972F7A}" type="datetime1">
              <a:rPr lang="en-SG" smtClean="0"/>
              <a:t>12/7/18</a:t>
            </a:fld>
            <a:endParaRPr lang="en-US"/>
          </a:p>
        </p:txBody>
      </p:sp>
      <p:sp>
        <p:nvSpPr>
          <p:cNvPr id="5" name="Footer Placeholder 4">
            <a:extLst>
              <a:ext uri="{FF2B5EF4-FFF2-40B4-BE49-F238E27FC236}">
                <a16:creationId xmlns:a16="http://schemas.microsoft.com/office/drawing/2014/main" id="{A628B582-97B6-644B-ABAD-AE4FAB6A91E1}"/>
              </a:ext>
            </a:extLst>
          </p:cNvPr>
          <p:cNvSpPr>
            <a:spLocks noGrp="1"/>
          </p:cNvSpPr>
          <p:nvPr>
            <p:ph type="ftr" sz="quarter" idx="11"/>
          </p:nvPr>
        </p:nvSpPr>
        <p:spPr/>
        <p:txBody>
          <a:bodyPr/>
          <a:lstStyle/>
          <a:p>
            <a:r>
              <a:rPr lang="en-US"/>
              <a:t>OptMAS-18</a:t>
            </a:r>
            <a:endParaRPr lang="en-US" dirty="0"/>
          </a:p>
        </p:txBody>
      </p:sp>
      <p:sp>
        <p:nvSpPr>
          <p:cNvPr id="6" name="Slide Number Placeholder 5">
            <a:extLst>
              <a:ext uri="{FF2B5EF4-FFF2-40B4-BE49-F238E27FC236}">
                <a16:creationId xmlns:a16="http://schemas.microsoft.com/office/drawing/2014/main" id="{372533C8-F6CA-0C47-8161-DDFC547714ED}"/>
              </a:ext>
            </a:extLst>
          </p:cNvPr>
          <p:cNvSpPr>
            <a:spLocks noGrp="1"/>
          </p:cNvSpPr>
          <p:nvPr>
            <p:ph type="sldNum" sz="quarter" idx="12"/>
          </p:nvPr>
        </p:nvSpPr>
        <p:spPr/>
        <p:txBody>
          <a:bodyPr/>
          <a:lstStyle/>
          <a:p>
            <a:fld id="{01347C34-8521-E449-AD0D-0D2CCDD32AB6}" type="slidenum">
              <a:rPr lang="en-US" smtClean="0"/>
              <a:t>‹#›</a:t>
            </a:fld>
            <a:endParaRPr lang="en-US"/>
          </a:p>
        </p:txBody>
      </p:sp>
      <p:pic>
        <p:nvPicPr>
          <p:cNvPr id="9" name="Picture 2" descr="Image">
            <a:extLst>
              <a:ext uri="{FF2B5EF4-FFF2-40B4-BE49-F238E27FC236}">
                <a16:creationId xmlns:a16="http://schemas.microsoft.com/office/drawing/2014/main" id="{3BD38751-CF0A-2A4B-9F44-47912C181C7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43074" y="139473"/>
            <a:ext cx="702709" cy="21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59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BD29D-C2D5-1940-BA1F-462A0E355B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25C80E-1BD2-CE41-B2E9-2003751056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524FC2E-D760-DE4F-ABC8-8F5E017C4409}"/>
              </a:ext>
            </a:extLst>
          </p:cNvPr>
          <p:cNvSpPr>
            <a:spLocks noGrp="1"/>
          </p:cNvSpPr>
          <p:nvPr>
            <p:ph type="dt" sz="half" idx="10"/>
          </p:nvPr>
        </p:nvSpPr>
        <p:spPr/>
        <p:txBody>
          <a:bodyPr/>
          <a:lstStyle/>
          <a:p>
            <a:fld id="{C878A502-5A91-B446-87A6-9766050ED6BD}" type="datetime1">
              <a:rPr lang="en-SG" smtClean="0"/>
              <a:t>12/7/18</a:t>
            </a:fld>
            <a:endParaRPr lang="en-US"/>
          </a:p>
        </p:txBody>
      </p:sp>
      <p:sp>
        <p:nvSpPr>
          <p:cNvPr id="5" name="Footer Placeholder 4">
            <a:extLst>
              <a:ext uri="{FF2B5EF4-FFF2-40B4-BE49-F238E27FC236}">
                <a16:creationId xmlns:a16="http://schemas.microsoft.com/office/drawing/2014/main" id="{8832A068-86A2-AD4B-A1CD-B87065C79091}"/>
              </a:ext>
            </a:extLst>
          </p:cNvPr>
          <p:cNvSpPr>
            <a:spLocks noGrp="1"/>
          </p:cNvSpPr>
          <p:nvPr>
            <p:ph type="ftr" sz="quarter" idx="11"/>
          </p:nvPr>
        </p:nvSpPr>
        <p:spPr/>
        <p:txBody>
          <a:bodyPr/>
          <a:lstStyle/>
          <a:p>
            <a:r>
              <a:rPr lang="en-US"/>
              <a:t>OptMAS-18</a:t>
            </a:r>
          </a:p>
        </p:txBody>
      </p:sp>
      <p:sp>
        <p:nvSpPr>
          <p:cNvPr id="6" name="Slide Number Placeholder 5">
            <a:extLst>
              <a:ext uri="{FF2B5EF4-FFF2-40B4-BE49-F238E27FC236}">
                <a16:creationId xmlns:a16="http://schemas.microsoft.com/office/drawing/2014/main" id="{E689689C-B635-BB4D-A972-1417BB0A1CFD}"/>
              </a:ext>
            </a:extLst>
          </p:cNvPr>
          <p:cNvSpPr>
            <a:spLocks noGrp="1"/>
          </p:cNvSpPr>
          <p:nvPr>
            <p:ph type="sldNum" sz="quarter" idx="12"/>
          </p:nvPr>
        </p:nvSpPr>
        <p:spPr/>
        <p:txBody>
          <a:bodyPr/>
          <a:lstStyle/>
          <a:p>
            <a:fld id="{01347C34-8521-E449-AD0D-0D2CCDD32AB6}" type="slidenum">
              <a:rPr lang="en-US" smtClean="0"/>
              <a:t>‹#›</a:t>
            </a:fld>
            <a:endParaRPr lang="en-US"/>
          </a:p>
        </p:txBody>
      </p:sp>
    </p:spTree>
    <p:extLst>
      <p:ext uri="{BB962C8B-B14F-4D97-AF65-F5344CB8AC3E}">
        <p14:creationId xmlns:p14="http://schemas.microsoft.com/office/powerpoint/2010/main" val="1178936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1F738-B7EB-8244-BC29-B0C4392827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B7D3E-5975-F642-B906-00C8F2FBEEF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F5EDFA-74CE-D54F-A6BF-6AAFC42BE6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F6B79B-36EA-3043-B78C-39FD2BEA8EEF}"/>
              </a:ext>
            </a:extLst>
          </p:cNvPr>
          <p:cNvSpPr>
            <a:spLocks noGrp="1"/>
          </p:cNvSpPr>
          <p:nvPr>
            <p:ph type="dt" sz="half" idx="10"/>
          </p:nvPr>
        </p:nvSpPr>
        <p:spPr/>
        <p:txBody>
          <a:bodyPr/>
          <a:lstStyle/>
          <a:p>
            <a:fld id="{0B61E1CA-3D2B-2D49-AC6B-D7C2A97B254C}" type="datetime1">
              <a:rPr lang="en-SG" smtClean="0"/>
              <a:t>12/7/18</a:t>
            </a:fld>
            <a:endParaRPr lang="en-US"/>
          </a:p>
        </p:txBody>
      </p:sp>
      <p:sp>
        <p:nvSpPr>
          <p:cNvPr id="6" name="Footer Placeholder 5">
            <a:extLst>
              <a:ext uri="{FF2B5EF4-FFF2-40B4-BE49-F238E27FC236}">
                <a16:creationId xmlns:a16="http://schemas.microsoft.com/office/drawing/2014/main" id="{51324D7B-CA8B-7942-BE1D-B579C70FAE2D}"/>
              </a:ext>
            </a:extLst>
          </p:cNvPr>
          <p:cNvSpPr>
            <a:spLocks noGrp="1"/>
          </p:cNvSpPr>
          <p:nvPr>
            <p:ph type="ftr" sz="quarter" idx="11"/>
          </p:nvPr>
        </p:nvSpPr>
        <p:spPr/>
        <p:txBody>
          <a:bodyPr/>
          <a:lstStyle/>
          <a:p>
            <a:r>
              <a:rPr lang="en-US"/>
              <a:t>OptMAS-18</a:t>
            </a:r>
          </a:p>
        </p:txBody>
      </p:sp>
      <p:sp>
        <p:nvSpPr>
          <p:cNvPr id="7" name="Slide Number Placeholder 6">
            <a:extLst>
              <a:ext uri="{FF2B5EF4-FFF2-40B4-BE49-F238E27FC236}">
                <a16:creationId xmlns:a16="http://schemas.microsoft.com/office/drawing/2014/main" id="{6DBC90A7-C27E-8749-B96A-5BCF1EA32A6E}"/>
              </a:ext>
            </a:extLst>
          </p:cNvPr>
          <p:cNvSpPr>
            <a:spLocks noGrp="1"/>
          </p:cNvSpPr>
          <p:nvPr>
            <p:ph type="sldNum" sz="quarter" idx="12"/>
          </p:nvPr>
        </p:nvSpPr>
        <p:spPr/>
        <p:txBody>
          <a:bodyPr/>
          <a:lstStyle/>
          <a:p>
            <a:fld id="{01347C34-8521-E449-AD0D-0D2CCDD32AB6}" type="slidenum">
              <a:rPr lang="en-US" smtClean="0"/>
              <a:t>‹#›</a:t>
            </a:fld>
            <a:endParaRPr lang="en-US"/>
          </a:p>
        </p:txBody>
      </p:sp>
    </p:spTree>
    <p:extLst>
      <p:ext uri="{BB962C8B-B14F-4D97-AF65-F5344CB8AC3E}">
        <p14:creationId xmlns:p14="http://schemas.microsoft.com/office/powerpoint/2010/main" val="2288102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0E1AD-F024-3145-B643-AA0BA3267D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808D82-CBF0-4044-AE60-66AB034E1A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9F0D0C-120A-6044-BCDE-3EBFA2933DA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35E2BB-5CC2-424E-983E-4F5EAD1CB0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8A15B62-1340-7340-B11E-85CE4B3838E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1D04A4-3385-C549-AE1F-53AD92F4D2C5}"/>
              </a:ext>
            </a:extLst>
          </p:cNvPr>
          <p:cNvSpPr>
            <a:spLocks noGrp="1"/>
          </p:cNvSpPr>
          <p:nvPr>
            <p:ph type="dt" sz="half" idx="10"/>
          </p:nvPr>
        </p:nvSpPr>
        <p:spPr/>
        <p:txBody>
          <a:bodyPr/>
          <a:lstStyle/>
          <a:p>
            <a:fld id="{AA9EC8CB-A3B4-C44E-8390-324F5059587A}" type="datetime1">
              <a:rPr lang="en-SG" smtClean="0"/>
              <a:t>12/7/18</a:t>
            </a:fld>
            <a:endParaRPr lang="en-US"/>
          </a:p>
        </p:txBody>
      </p:sp>
      <p:sp>
        <p:nvSpPr>
          <p:cNvPr id="8" name="Footer Placeholder 7">
            <a:extLst>
              <a:ext uri="{FF2B5EF4-FFF2-40B4-BE49-F238E27FC236}">
                <a16:creationId xmlns:a16="http://schemas.microsoft.com/office/drawing/2014/main" id="{10FD4C2D-BFF1-B849-8B2D-0AF401027D1A}"/>
              </a:ext>
            </a:extLst>
          </p:cNvPr>
          <p:cNvSpPr>
            <a:spLocks noGrp="1"/>
          </p:cNvSpPr>
          <p:nvPr>
            <p:ph type="ftr" sz="quarter" idx="11"/>
          </p:nvPr>
        </p:nvSpPr>
        <p:spPr/>
        <p:txBody>
          <a:bodyPr/>
          <a:lstStyle/>
          <a:p>
            <a:r>
              <a:rPr lang="en-US"/>
              <a:t>OptMAS-18</a:t>
            </a:r>
          </a:p>
        </p:txBody>
      </p:sp>
      <p:sp>
        <p:nvSpPr>
          <p:cNvPr id="9" name="Slide Number Placeholder 8">
            <a:extLst>
              <a:ext uri="{FF2B5EF4-FFF2-40B4-BE49-F238E27FC236}">
                <a16:creationId xmlns:a16="http://schemas.microsoft.com/office/drawing/2014/main" id="{AEC6A6C6-3A59-374E-8AE6-A9538F3700DF}"/>
              </a:ext>
            </a:extLst>
          </p:cNvPr>
          <p:cNvSpPr>
            <a:spLocks noGrp="1"/>
          </p:cNvSpPr>
          <p:nvPr>
            <p:ph type="sldNum" sz="quarter" idx="12"/>
          </p:nvPr>
        </p:nvSpPr>
        <p:spPr/>
        <p:txBody>
          <a:bodyPr/>
          <a:lstStyle/>
          <a:p>
            <a:fld id="{01347C34-8521-E449-AD0D-0D2CCDD32AB6}" type="slidenum">
              <a:rPr lang="en-US" smtClean="0"/>
              <a:t>‹#›</a:t>
            </a:fld>
            <a:endParaRPr lang="en-US"/>
          </a:p>
        </p:txBody>
      </p:sp>
    </p:spTree>
    <p:extLst>
      <p:ext uri="{BB962C8B-B14F-4D97-AF65-F5344CB8AC3E}">
        <p14:creationId xmlns:p14="http://schemas.microsoft.com/office/powerpoint/2010/main" val="4187626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24B6C-9FA7-304D-9916-58E336CFB7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E09348-28FA-A94E-816C-262E8E18FF6F}"/>
              </a:ext>
            </a:extLst>
          </p:cNvPr>
          <p:cNvSpPr>
            <a:spLocks noGrp="1"/>
          </p:cNvSpPr>
          <p:nvPr>
            <p:ph type="dt" sz="half" idx="10"/>
          </p:nvPr>
        </p:nvSpPr>
        <p:spPr/>
        <p:txBody>
          <a:bodyPr/>
          <a:lstStyle/>
          <a:p>
            <a:fld id="{CCCE1DE5-A7D9-0F4A-A981-85E6EA1EB350}" type="datetime1">
              <a:rPr lang="en-SG" smtClean="0"/>
              <a:t>12/7/18</a:t>
            </a:fld>
            <a:endParaRPr lang="en-US"/>
          </a:p>
        </p:txBody>
      </p:sp>
      <p:sp>
        <p:nvSpPr>
          <p:cNvPr id="4" name="Footer Placeholder 3">
            <a:extLst>
              <a:ext uri="{FF2B5EF4-FFF2-40B4-BE49-F238E27FC236}">
                <a16:creationId xmlns:a16="http://schemas.microsoft.com/office/drawing/2014/main" id="{7A690F95-A9BA-2244-89CC-6E77645C067B}"/>
              </a:ext>
            </a:extLst>
          </p:cNvPr>
          <p:cNvSpPr>
            <a:spLocks noGrp="1"/>
          </p:cNvSpPr>
          <p:nvPr>
            <p:ph type="ftr" sz="quarter" idx="11"/>
          </p:nvPr>
        </p:nvSpPr>
        <p:spPr/>
        <p:txBody>
          <a:bodyPr/>
          <a:lstStyle/>
          <a:p>
            <a:r>
              <a:rPr lang="en-US"/>
              <a:t>OptMAS-18</a:t>
            </a:r>
          </a:p>
        </p:txBody>
      </p:sp>
      <p:sp>
        <p:nvSpPr>
          <p:cNvPr id="5" name="Slide Number Placeholder 4">
            <a:extLst>
              <a:ext uri="{FF2B5EF4-FFF2-40B4-BE49-F238E27FC236}">
                <a16:creationId xmlns:a16="http://schemas.microsoft.com/office/drawing/2014/main" id="{FBAA28E3-DC76-0F49-B6BD-3EE474E2BA6D}"/>
              </a:ext>
            </a:extLst>
          </p:cNvPr>
          <p:cNvSpPr>
            <a:spLocks noGrp="1"/>
          </p:cNvSpPr>
          <p:nvPr>
            <p:ph type="sldNum" sz="quarter" idx="12"/>
          </p:nvPr>
        </p:nvSpPr>
        <p:spPr/>
        <p:txBody>
          <a:bodyPr/>
          <a:lstStyle/>
          <a:p>
            <a:fld id="{01347C34-8521-E449-AD0D-0D2CCDD32AB6}" type="slidenum">
              <a:rPr lang="en-US" smtClean="0"/>
              <a:t>‹#›</a:t>
            </a:fld>
            <a:endParaRPr lang="en-US"/>
          </a:p>
        </p:txBody>
      </p:sp>
    </p:spTree>
    <p:extLst>
      <p:ext uri="{BB962C8B-B14F-4D97-AF65-F5344CB8AC3E}">
        <p14:creationId xmlns:p14="http://schemas.microsoft.com/office/powerpoint/2010/main" val="4138385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7F4D5A-CE10-EF4A-B5AF-2F9CD1C58A7E}"/>
              </a:ext>
            </a:extLst>
          </p:cNvPr>
          <p:cNvSpPr>
            <a:spLocks noGrp="1"/>
          </p:cNvSpPr>
          <p:nvPr>
            <p:ph type="dt" sz="half" idx="10"/>
          </p:nvPr>
        </p:nvSpPr>
        <p:spPr/>
        <p:txBody>
          <a:bodyPr/>
          <a:lstStyle/>
          <a:p>
            <a:fld id="{7FDEB40C-C5D2-344A-9C5A-F226E39D004C}" type="datetime1">
              <a:rPr lang="en-SG" smtClean="0"/>
              <a:t>12/7/18</a:t>
            </a:fld>
            <a:endParaRPr lang="en-US"/>
          </a:p>
        </p:txBody>
      </p:sp>
      <p:sp>
        <p:nvSpPr>
          <p:cNvPr id="3" name="Footer Placeholder 2">
            <a:extLst>
              <a:ext uri="{FF2B5EF4-FFF2-40B4-BE49-F238E27FC236}">
                <a16:creationId xmlns:a16="http://schemas.microsoft.com/office/drawing/2014/main" id="{49F72448-4D3C-0E42-A0BB-30F3FA8CFD42}"/>
              </a:ext>
            </a:extLst>
          </p:cNvPr>
          <p:cNvSpPr>
            <a:spLocks noGrp="1"/>
          </p:cNvSpPr>
          <p:nvPr>
            <p:ph type="ftr" sz="quarter" idx="11"/>
          </p:nvPr>
        </p:nvSpPr>
        <p:spPr/>
        <p:txBody>
          <a:bodyPr/>
          <a:lstStyle/>
          <a:p>
            <a:r>
              <a:rPr lang="en-US"/>
              <a:t>OptMAS-18</a:t>
            </a:r>
          </a:p>
        </p:txBody>
      </p:sp>
      <p:sp>
        <p:nvSpPr>
          <p:cNvPr id="4" name="Slide Number Placeholder 3">
            <a:extLst>
              <a:ext uri="{FF2B5EF4-FFF2-40B4-BE49-F238E27FC236}">
                <a16:creationId xmlns:a16="http://schemas.microsoft.com/office/drawing/2014/main" id="{5E3F13B3-97D0-7B49-AF92-E29ADF6B3246}"/>
              </a:ext>
            </a:extLst>
          </p:cNvPr>
          <p:cNvSpPr>
            <a:spLocks noGrp="1"/>
          </p:cNvSpPr>
          <p:nvPr>
            <p:ph type="sldNum" sz="quarter" idx="12"/>
          </p:nvPr>
        </p:nvSpPr>
        <p:spPr/>
        <p:txBody>
          <a:bodyPr/>
          <a:lstStyle/>
          <a:p>
            <a:fld id="{01347C34-8521-E449-AD0D-0D2CCDD32AB6}" type="slidenum">
              <a:rPr lang="en-US" smtClean="0"/>
              <a:t>‹#›</a:t>
            </a:fld>
            <a:endParaRPr lang="en-US"/>
          </a:p>
        </p:txBody>
      </p:sp>
    </p:spTree>
    <p:extLst>
      <p:ext uri="{BB962C8B-B14F-4D97-AF65-F5344CB8AC3E}">
        <p14:creationId xmlns:p14="http://schemas.microsoft.com/office/powerpoint/2010/main" val="2398190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6101D-9DAD-D14B-A2DE-59BE412BB3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E9EBE2-D4D1-A741-AF7F-774EF5BF73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9029C0-F9EE-7A4D-BF86-50D27D4D1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5719A8B-845B-284C-8402-FB085D5701DE}"/>
              </a:ext>
            </a:extLst>
          </p:cNvPr>
          <p:cNvSpPr>
            <a:spLocks noGrp="1"/>
          </p:cNvSpPr>
          <p:nvPr>
            <p:ph type="dt" sz="half" idx="10"/>
          </p:nvPr>
        </p:nvSpPr>
        <p:spPr/>
        <p:txBody>
          <a:bodyPr/>
          <a:lstStyle/>
          <a:p>
            <a:fld id="{3BC93084-2019-E844-921C-1A6BD3595C69}" type="datetime1">
              <a:rPr lang="en-SG" smtClean="0"/>
              <a:t>12/7/18</a:t>
            </a:fld>
            <a:endParaRPr lang="en-US"/>
          </a:p>
        </p:txBody>
      </p:sp>
      <p:sp>
        <p:nvSpPr>
          <p:cNvPr id="6" name="Footer Placeholder 5">
            <a:extLst>
              <a:ext uri="{FF2B5EF4-FFF2-40B4-BE49-F238E27FC236}">
                <a16:creationId xmlns:a16="http://schemas.microsoft.com/office/drawing/2014/main" id="{3DBC6D04-323A-C24D-885B-15745D19F649}"/>
              </a:ext>
            </a:extLst>
          </p:cNvPr>
          <p:cNvSpPr>
            <a:spLocks noGrp="1"/>
          </p:cNvSpPr>
          <p:nvPr>
            <p:ph type="ftr" sz="quarter" idx="11"/>
          </p:nvPr>
        </p:nvSpPr>
        <p:spPr/>
        <p:txBody>
          <a:bodyPr/>
          <a:lstStyle/>
          <a:p>
            <a:r>
              <a:rPr lang="en-US"/>
              <a:t>OptMAS-18</a:t>
            </a:r>
          </a:p>
        </p:txBody>
      </p:sp>
      <p:sp>
        <p:nvSpPr>
          <p:cNvPr id="7" name="Slide Number Placeholder 6">
            <a:extLst>
              <a:ext uri="{FF2B5EF4-FFF2-40B4-BE49-F238E27FC236}">
                <a16:creationId xmlns:a16="http://schemas.microsoft.com/office/drawing/2014/main" id="{44604B4B-8C8B-FD41-97CD-B5BC4AE06921}"/>
              </a:ext>
            </a:extLst>
          </p:cNvPr>
          <p:cNvSpPr>
            <a:spLocks noGrp="1"/>
          </p:cNvSpPr>
          <p:nvPr>
            <p:ph type="sldNum" sz="quarter" idx="12"/>
          </p:nvPr>
        </p:nvSpPr>
        <p:spPr/>
        <p:txBody>
          <a:bodyPr/>
          <a:lstStyle/>
          <a:p>
            <a:fld id="{01347C34-8521-E449-AD0D-0D2CCDD32AB6}" type="slidenum">
              <a:rPr lang="en-US" smtClean="0"/>
              <a:t>‹#›</a:t>
            </a:fld>
            <a:endParaRPr lang="en-US"/>
          </a:p>
        </p:txBody>
      </p:sp>
    </p:spTree>
    <p:extLst>
      <p:ext uri="{BB962C8B-B14F-4D97-AF65-F5344CB8AC3E}">
        <p14:creationId xmlns:p14="http://schemas.microsoft.com/office/powerpoint/2010/main" val="912206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F3152-6993-544A-89D6-30CF9E0492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DE17B3-5946-7547-9C27-4406486279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F090BBD-7C04-5643-BFBF-DFDA021AF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E2F2BB-2262-DF4F-9C63-9D9D033A540A}"/>
              </a:ext>
            </a:extLst>
          </p:cNvPr>
          <p:cNvSpPr>
            <a:spLocks noGrp="1"/>
          </p:cNvSpPr>
          <p:nvPr>
            <p:ph type="dt" sz="half" idx="10"/>
          </p:nvPr>
        </p:nvSpPr>
        <p:spPr/>
        <p:txBody>
          <a:bodyPr/>
          <a:lstStyle/>
          <a:p>
            <a:fld id="{2F2E0B1B-1D6C-724E-AE09-DB24EE352D7C}" type="datetime1">
              <a:rPr lang="en-SG" smtClean="0"/>
              <a:t>12/7/18</a:t>
            </a:fld>
            <a:endParaRPr lang="en-US"/>
          </a:p>
        </p:txBody>
      </p:sp>
      <p:sp>
        <p:nvSpPr>
          <p:cNvPr id="6" name="Footer Placeholder 5">
            <a:extLst>
              <a:ext uri="{FF2B5EF4-FFF2-40B4-BE49-F238E27FC236}">
                <a16:creationId xmlns:a16="http://schemas.microsoft.com/office/drawing/2014/main" id="{4C71149B-4150-5147-B4F2-AB2E918A80B9}"/>
              </a:ext>
            </a:extLst>
          </p:cNvPr>
          <p:cNvSpPr>
            <a:spLocks noGrp="1"/>
          </p:cNvSpPr>
          <p:nvPr>
            <p:ph type="ftr" sz="quarter" idx="11"/>
          </p:nvPr>
        </p:nvSpPr>
        <p:spPr/>
        <p:txBody>
          <a:bodyPr/>
          <a:lstStyle/>
          <a:p>
            <a:r>
              <a:rPr lang="en-US"/>
              <a:t>OptMAS-18</a:t>
            </a:r>
          </a:p>
        </p:txBody>
      </p:sp>
      <p:sp>
        <p:nvSpPr>
          <p:cNvPr id="7" name="Slide Number Placeholder 6">
            <a:extLst>
              <a:ext uri="{FF2B5EF4-FFF2-40B4-BE49-F238E27FC236}">
                <a16:creationId xmlns:a16="http://schemas.microsoft.com/office/drawing/2014/main" id="{3104BB67-ADEB-5B46-975A-6A747258C925}"/>
              </a:ext>
            </a:extLst>
          </p:cNvPr>
          <p:cNvSpPr>
            <a:spLocks noGrp="1"/>
          </p:cNvSpPr>
          <p:nvPr>
            <p:ph type="sldNum" sz="quarter" idx="12"/>
          </p:nvPr>
        </p:nvSpPr>
        <p:spPr/>
        <p:txBody>
          <a:bodyPr/>
          <a:lstStyle/>
          <a:p>
            <a:fld id="{01347C34-8521-E449-AD0D-0D2CCDD32AB6}" type="slidenum">
              <a:rPr lang="en-US" smtClean="0"/>
              <a:t>‹#›</a:t>
            </a:fld>
            <a:endParaRPr lang="en-US"/>
          </a:p>
        </p:txBody>
      </p:sp>
    </p:spTree>
    <p:extLst>
      <p:ext uri="{BB962C8B-B14F-4D97-AF65-F5344CB8AC3E}">
        <p14:creationId xmlns:p14="http://schemas.microsoft.com/office/powerpoint/2010/main" val="776029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4D7FD5-D1E2-D243-B6F7-E693968239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5D5CBD-3FD6-4B40-ABD3-16F2A1C6EF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8751E7-82BF-0A4F-8658-AB45C098A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5ABF0E-9F5E-3D41-8609-41808D91BE4A}" type="datetime1">
              <a:rPr lang="en-SG" smtClean="0"/>
              <a:t>12/7/18</a:t>
            </a:fld>
            <a:endParaRPr lang="en-US"/>
          </a:p>
        </p:txBody>
      </p:sp>
      <p:sp>
        <p:nvSpPr>
          <p:cNvPr id="5" name="Footer Placeholder 4">
            <a:extLst>
              <a:ext uri="{FF2B5EF4-FFF2-40B4-BE49-F238E27FC236}">
                <a16:creationId xmlns:a16="http://schemas.microsoft.com/office/drawing/2014/main" id="{530C0CE7-80E1-BB41-B17C-6654D8658B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SG" b="0" i="0" smtClean="0">
                <a:effectLst/>
              </a:defRPr>
            </a:lvl1pPr>
          </a:lstStyle>
          <a:p>
            <a:pPr fontAlgn="base"/>
            <a:r>
              <a:rPr lang="en-SG"/>
              <a:t>OptMAS-18</a:t>
            </a:r>
            <a:endParaRPr lang="en-SG" dirty="0"/>
          </a:p>
        </p:txBody>
      </p:sp>
      <p:sp>
        <p:nvSpPr>
          <p:cNvPr id="6" name="Slide Number Placeholder 5">
            <a:extLst>
              <a:ext uri="{FF2B5EF4-FFF2-40B4-BE49-F238E27FC236}">
                <a16:creationId xmlns:a16="http://schemas.microsoft.com/office/drawing/2014/main" id="{36E30B8A-F80E-A243-ACBE-812B990711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347C34-8521-E449-AD0D-0D2CCDD32AB6}" type="slidenum">
              <a:rPr lang="en-US" smtClean="0"/>
              <a:t>‹#›</a:t>
            </a:fld>
            <a:endParaRPr lang="en-US"/>
          </a:p>
        </p:txBody>
      </p:sp>
    </p:spTree>
    <p:extLst>
      <p:ext uri="{BB962C8B-B14F-4D97-AF65-F5344CB8AC3E}">
        <p14:creationId xmlns:p14="http://schemas.microsoft.com/office/powerpoint/2010/main" val="267594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ldujail@mit.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hyperlink" Target="https://github.com/ALFA-group/bayesopt-nash-eq"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3C31-21C1-A44E-95A1-93B82B7255D6}"/>
              </a:ext>
            </a:extLst>
          </p:cNvPr>
          <p:cNvSpPr>
            <a:spLocks noGrp="1"/>
          </p:cNvSpPr>
          <p:nvPr>
            <p:ph type="ctrTitle"/>
          </p:nvPr>
        </p:nvSpPr>
        <p:spPr/>
        <p:txBody>
          <a:bodyPr>
            <a:normAutofit/>
          </a:bodyPr>
          <a:lstStyle/>
          <a:p>
            <a:r>
              <a:rPr lang="en-SG" sz="4000" b="1" dirty="0"/>
              <a:t>Approximating Nash Equilibria for Black-Box Games: A Bayesian Optimization Approach</a:t>
            </a:r>
            <a:endParaRPr lang="en-US" sz="4000" dirty="0"/>
          </a:p>
        </p:txBody>
      </p:sp>
      <p:sp>
        <p:nvSpPr>
          <p:cNvPr id="3" name="Subtitle 2">
            <a:extLst>
              <a:ext uri="{FF2B5EF4-FFF2-40B4-BE49-F238E27FC236}">
                <a16:creationId xmlns:a16="http://schemas.microsoft.com/office/drawing/2014/main" id="{6CAB6EB7-63F7-2844-8A45-58C1204F36AF}"/>
              </a:ext>
            </a:extLst>
          </p:cNvPr>
          <p:cNvSpPr>
            <a:spLocks noGrp="1"/>
          </p:cNvSpPr>
          <p:nvPr>
            <p:ph type="subTitle" idx="1"/>
          </p:nvPr>
        </p:nvSpPr>
        <p:spPr/>
        <p:txBody>
          <a:bodyPr/>
          <a:lstStyle/>
          <a:p>
            <a:r>
              <a:rPr lang="en-US" b="1" dirty="0"/>
              <a:t>Abdullah Al-</a:t>
            </a:r>
            <a:r>
              <a:rPr lang="en-US" b="1" dirty="0" err="1"/>
              <a:t>Dujaili</a:t>
            </a:r>
            <a:r>
              <a:rPr lang="en-US" dirty="0"/>
              <a:t>, Erik </a:t>
            </a:r>
            <a:r>
              <a:rPr lang="en-US" dirty="0" err="1"/>
              <a:t>Hemberg</a:t>
            </a:r>
            <a:r>
              <a:rPr lang="en-US" dirty="0"/>
              <a:t>, Una-May O'Reilly</a:t>
            </a:r>
          </a:p>
          <a:p>
            <a:r>
              <a:rPr lang="en-US" dirty="0">
                <a:hlinkClick r:id="rId3"/>
              </a:rPr>
              <a:t>aldujail@mit.edu</a:t>
            </a:r>
            <a:endParaRPr lang="en-US" dirty="0"/>
          </a:p>
          <a:p>
            <a:endParaRPr lang="en-US" dirty="0"/>
          </a:p>
        </p:txBody>
      </p:sp>
    </p:spTree>
    <p:extLst>
      <p:ext uri="{BB962C8B-B14F-4D97-AF65-F5344CB8AC3E}">
        <p14:creationId xmlns:p14="http://schemas.microsoft.com/office/powerpoint/2010/main" val="780786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F918-BB72-6D40-B36F-A98D50600958}"/>
              </a:ext>
            </a:extLst>
          </p:cNvPr>
          <p:cNvSpPr>
            <a:spLocks noGrp="1"/>
          </p:cNvSpPr>
          <p:nvPr>
            <p:ph type="title"/>
          </p:nvPr>
        </p:nvSpPr>
        <p:spPr/>
        <p:txBody>
          <a:bodyPr/>
          <a:lstStyle/>
          <a:p>
            <a:r>
              <a:rPr lang="en-US" dirty="0"/>
              <a:t>Our Proposition</a:t>
            </a:r>
          </a:p>
        </p:txBody>
      </p:sp>
      <p:sp>
        <p:nvSpPr>
          <p:cNvPr id="4" name="Date Placeholder 3">
            <a:extLst>
              <a:ext uri="{FF2B5EF4-FFF2-40B4-BE49-F238E27FC236}">
                <a16:creationId xmlns:a16="http://schemas.microsoft.com/office/drawing/2014/main" id="{F26DC626-23FB-874B-A119-91E17AEDCA6E}"/>
              </a:ext>
            </a:extLst>
          </p:cNvPr>
          <p:cNvSpPr>
            <a:spLocks noGrp="1"/>
          </p:cNvSpPr>
          <p:nvPr>
            <p:ph type="dt" sz="half" idx="10"/>
          </p:nvPr>
        </p:nvSpPr>
        <p:spPr/>
        <p:txBody>
          <a:bodyPr/>
          <a:lstStyle/>
          <a:p>
            <a:fld id="{7ABC39A6-8570-4C4F-8908-75FB46972F7A}" type="datetime1">
              <a:rPr lang="en-SG" smtClean="0"/>
              <a:t>14/7/18</a:t>
            </a:fld>
            <a:endParaRPr lang="en-US" dirty="0"/>
          </a:p>
        </p:txBody>
      </p:sp>
      <p:sp>
        <p:nvSpPr>
          <p:cNvPr id="5" name="Footer Placeholder 4">
            <a:extLst>
              <a:ext uri="{FF2B5EF4-FFF2-40B4-BE49-F238E27FC236}">
                <a16:creationId xmlns:a16="http://schemas.microsoft.com/office/drawing/2014/main" id="{3E93374B-DAC6-9045-A932-29D47334A713}"/>
              </a:ext>
            </a:extLst>
          </p:cNvPr>
          <p:cNvSpPr>
            <a:spLocks noGrp="1"/>
          </p:cNvSpPr>
          <p:nvPr>
            <p:ph type="ftr" sz="quarter" idx="11"/>
          </p:nvPr>
        </p:nvSpPr>
        <p:spPr/>
        <p:txBody>
          <a:bodyPr/>
          <a:lstStyle/>
          <a:p>
            <a:r>
              <a:rPr lang="en-US"/>
              <a:t>OptMAS-18</a:t>
            </a:r>
            <a:endParaRPr lang="en-US" dirty="0"/>
          </a:p>
        </p:txBody>
      </p:sp>
      <p:sp>
        <p:nvSpPr>
          <p:cNvPr id="6" name="Slide Number Placeholder 5">
            <a:extLst>
              <a:ext uri="{FF2B5EF4-FFF2-40B4-BE49-F238E27FC236}">
                <a16:creationId xmlns:a16="http://schemas.microsoft.com/office/drawing/2014/main" id="{444AD765-827D-B34A-A87A-138C44AFB674}"/>
              </a:ext>
            </a:extLst>
          </p:cNvPr>
          <p:cNvSpPr>
            <a:spLocks noGrp="1"/>
          </p:cNvSpPr>
          <p:nvPr>
            <p:ph type="sldNum" sz="quarter" idx="12"/>
          </p:nvPr>
        </p:nvSpPr>
        <p:spPr/>
        <p:txBody>
          <a:bodyPr/>
          <a:lstStyle/>
          <a:p>
            <a:fld id="{01347C34-8521-E449-AD0D-0D2CCDD32AB6}" type="slidenum">
              <a:rPr lang="en-US" smtClean="0"/>
              <a:t>9</a:t>
            </a:fld>
            <a:endParaRPr lang="en-US"/>
          </a:p>
        </p:txBody>
      </p:sp>
      <p:sp>
        <p:nvSpPr>
          <p:cNvPr id="10" name="Content Placeholder 2">
            <a:extLst>
              <a:ext uri="{FF2B5EF4-FFF2-40B4-BE49-F238E27FC236}">
                <a16:creationId xmlns:a16="http://schemas.microsoft.com/office/drawing/2014/main" id="{4A28FFF1-8FF5-7848-A62C-7F829E3CB3E8}"/>
              </a:ext>
            </a:extLst>
          </p:cNvPr>
          <p:cNvSpPr>
            <a:spLocks noGrp="1"/>
          </p:cNvSpPr>
          <p:nvPr>
            <p:ph idx="1"/>
          </p:nvPr>
        </p:nvSpPr>
        <p:spPr>
          <a:xfrm>
            <a:off x="838200" y="1460703"/>
            <a:ext cx="10515600" cy="4351338"/>
          </a:xfrm>
        </p:spPr>
        <p:txBody>
          <a:bodyPr/>
          <a:lstStyle/>
          <a:p>
            <a:pPr marL="0" indent="0">
              <a:buNone/>
            </a:pPr>
            <a:endParaRPr lang="en-SG" dirty="0"/>
          </a:p>
          <a:p>
            <a:r>
              <a:rPr lang="en-SG" dirty="0"/>
              <a:t>Gaussian Processes (GP) to jointly</a:t>
            </a:r>
          </a:p>
          <a:p>
            <a:pPr lvl="1"/>
            <a:r>
              <a:rPr lang="en-SG" dirty="0"/>
              <a:t>Learn the payoffs</a:t>
            </a:r>
          </a:p>
          <a:p>
            <a:pPr lvl="1"/>
            <a:r>
              <a:rPr lang="en-SG" dirty="0"/>
              <a:t>Approximate the regret</a:t>
            </a:r>
          </a:p>
          <a:p>
            <a:pPr lvl="1"/>
            <a:r>
              <a:rPr lang="en-SG" dirty="0"/>
              <a:t>Minimize the regret </a:t>
            </a:r>
          </a:p>
          <a:p>
            <a:pPr lvl="1"/>
            <a:endParaRPr lang="en-SG" dirty="0"/>
          </a:p>
          <a:p>
            <a:pPr lvl="1"/>
            <a:endParaRPr lang="en-SG" dirty="0"/>
          </a:p>
          <a:p>
            <a:pPr lvl="1"/>
            <a:endParaRPr lang="en-US" dirty="0"/>
          </a:p>
        </p:txBody>
      </p:sp>
    </p:spTree>
    <p:extLst>
      <p:ext uri="{BB962C8B-B14F-4D97-AF65-F5344CB8AC3E}">
        <p14:creationId xmlns:p14="http://schemas.microsoft.com/office/powerpoint/2010/main" val="3750332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F918-BB72-6D40-B36F-A98D50600958}"/>
              </a:ext>
            </a:extLst>
          </p:cNvPr>
          <p:cNvSpPr>
            <a:spLocks noGrp="1"/>
          </p:cNvSpPr>
          <p:nvPr>
            <p:ph type="title"/>
          </p:nvPr>
        </p:nvSpPr>
        <p:spPr/>
        <p:txBody>
          <a:bodyPr/>
          <a:lstStyle/>
          <a:p>
            <a:r>
              <a:rPr lang="en-US" dirty="0"/>
              <a:t>Our Proposition</a:t>
            </a:r>
          </a:p>
        </p:txBody>
      </p:sp>
      <p:sp>
        <p:nvSpPr>
          <p:cNvPr id="4" name="Date Placeholder 3">
            <a:extLst>
              <a:ext uri="{FF2B5EF4-FFF2-40B4-BE49-F238E27FC236}">
                <a16:creationId xmlns:a16="http://schemas.microsoft.com/office/drawing/2014/main" id="{F26DC626-23FB-874B-A119-91E17AEDCA6E}"/>
              </a:ext>
            </a:extLst>
          </p:cNvPr>
          <p:cNvSpPr>
            <a:spLocks noGrp="1"/>
          </p:cNvSpPr>
          <p:nvPr>
            <p:ph type="dt" sz="half" idx="10"/>
          </p:nvPr>
        </p:nvSpPr>
        <p:spPr/>
        <p:txBody>
          <a:bodyPr/>
          <a:lstStyle/>
          <a:p>
            <a:fld id="{7ABC39A6-8570-4C4F-8908-75FB46972F7A}" type="datetime1">
              <a:rPr lang="en-SG" smtClean="0"/>
              <a:t>14/7/18</a:t>
            </a:fld>
            <a:endParaRPr lang="en-US" dirty="0"/>
          </a:p>
        </p:txBody>
      </p:sp>
      <p:sp>
        <p:nvSpPr>
          <p:cNvPr id="5" name="Footer Placeholder 4">
            <a:extLst>
              <a:ext uri="{FF2B5EF4-FFF2-40B4-BE49-F238E27FC236}">
                <a16:creationId xmlns:a16="http://schemas.microsoft.com/office/drawing/2014/main" id="{3E93374B-DAC6-9045-A932-29D47334A713}"/>
              </a:ext>
            </a:extLst>
          </p:cNvPr>
          <p:cNvSpPr>
            <a:spLocks noGrp="1"/>
          </p:cNvSpPr>
          <p:nvPr>
            <p:ph type="ftr" sz="quarter" idx="11"/>
          </p:nvPr>
        </p:nvSpPr>
        <p:spPr/>
        <p:txBody>
          <a:bodyPr/>
          <a:lstStyle/>
          <a:p>
            <a:r>
              <a:rPr lang="en-US"/>
              <a:t>OptMAS-18</a:t>
            </a:r>
            <a:endParaRPr lang="en-US" dirty="0"/>
          </a:p>
        </p:txBody>
      </p:sp>
      <p:sp>
        <p:nvSpPr>
          <p:cNvPr id="6" name="Slide Number Placeholder 5">
            <a:extLst>
              <a:ext uri="{FF2B5EF4-FFF2-40B4-BE49-F238E27FC236}">
                <a16:creationId xmlns:a16="http://schemas.microsoft.com/office/drawing/2014/main" id="{444AD765-827D-B34A-A87A-138C44AFB674}"/>
              </a:ext>
            </a:extLst>
          </p:cNvPr>
          <p:cNvSpPr>
            <a:spLocks noGrp="1"/>
          </p:cNvSpPr>
          <p:nvPr>
            <p:ph type="sldNum" sz="quarter" idx="12"/>
          </p:nvPr>
        </p:nvSpPr>
        <p:spPr/>
        <p:txBody>
          <a:bodyPr/>
          <a:lstStyle/>
          <a:p>
            <a:fld id="{01347C34-8521-E449-AD0D-0D2CCDD32AB6}" type="slidenum">
              <a:rPr lang="en-US" smtClean="0"/>
              <a:t>10</a:t>
            </a:fld>
            <a:endParaRPr lang="en-US"/>
          </a:p>
        </p:txBody>
      </p:sp>
      <p:sp>
        <p:nvSpPr>
          <p:cNvPr id="10" name="Content Placeholder 2">
            <a:extLst>
              <a:ext uri="{FF2B5EF4-FFF2-40B4-BE49-F238E27FC236}">
                <a16:creationId xmlns:a16="http://schemas.microsoft.com/office/drawing/2014/main" id="{4A28FFF1-8FF5-7848-A62C-7F829E3CB3E8}"/>
              </a:ext>
            </a:extLst>
          </p:cNvPr>
          <p:cNvSpPr>
            <a:spLocks noGrp="1"/>
          </p:cNvSpPr>
          <p:nvPr>
            <p:ph idx="1"/>
          </p:nvPr>
        </p:nvSpPr>
        <p:spPr>
          <a:xfrm>
            <a:off x="838200" y="1460703"/>
            <a:ext cx="10515600" cy="4351338"/>
          </a:xfrm>
        </p:spPr>
        <p:txBody>
          <a:bodyPr/>
          <a:lstStyle/>
          <a:p>
            <a:pPr marL="0" indent="0">
              <a:buNone/>
            </a:pPr>
            <a:endParaRPr lang="en-SG" dirty="0"/>
          </a:p>
          <a:p>
            <a:r>
              <a:rPr lang="en-SG" dirty="0"/>
              <a:t>Gaussian Processes (GP) to jointly</a:t>
            </a:r>
          </a:p>
          <a:p>
            <a:pPr lvl="1"/>
            <a:r>
              <a:rPr lang="en-SG" b="1" dirty="0"/>
              <a:t>Learn the payoffs (maximize the observations’ loglikelihood)</a:t>
            </a:r>
          </a:p>
          <a:p>
            <a:pPr lvl="1"/>
            <a:r>
              <a:rPr lang="en-SG" dirty="0">
                <a:solidFill>
                  <a:schemeClr val="bg2">
                    <a:lumMod val="90000"/>
                  </a:schemeClr>
                </a:solidFill>
              </a:rPr>
              <a:t>Approximate the regret</a:t>
            </a:r>
          </a:p>
          <a:p>
            <a:pPr lvl="1"/>
            <a:r>
              <a:rPr lang="en-SG" dirty="0">
                <a:solidFill>
                  <a:schemeClr val="bg2">
                    <a:lumMod val="90000"/>
                  </a:schemeClr>
                </a:solidFill>
              </a:rPr>
              <a:t>Minimize the regret</a:t>
            </a:r>
          </a:p>
          <a:p>
            <a:pPr lvl="1"/>
            <a:endParaRPr lang="en-SG" dirty="0"/>
          </a:p>
          <a:p>
            <a:pPr lvl="1"/>
            <a:endParaRPr lang="en-SG" dirty="0"/>
          </a:p>
          <a:p>
            <a:pPr lvl="1"/>
            <a:endParaRPr lang="en-US" dirty="0"/>
          </a:p>
        </p:txBody>
      </p:sp>
      <p:pic>
        <p:nvPicPr>
          <p:cNvPr id="7" name="Picture 6">
            <a:extLst>
              <a:ext uri="{FF2B5EF4-FFF2-40B4-BE49-F238E27FC236}">
                <a16:creationId xmlns:a16="http://schemas.microsoft.com/office/drawing/2014/main" id="{44F7B6C6-A677-B241-947C-D1EA0207D6FE}"/>
              </a:ext>
            </a:extLst>
          </p:cNvPr>
          <p:cNvPicPr>
            <a:picLocks noChangeAspect="1"/>
          </p:cNvPicPr>
          <p:nvPr/>
        </p:nvPicPr>
        <p:blipFill>
          <a:blip r:embed="rId3"/>
          <a:stretch>
            <a:fillRect/>
          </a:stretch>
        </p:blipFill>
        <p:spPr>
          <a:xfrm>
            <a:off x="3120513" y="4156271"/>
            <a:ext cx="5307207" cy="625071"/>
          </a:xfrm>
          <a:prstGeom prst="rect">
            <a:avLst/>
          </a:prstGeom>
        </p:spPr>
      </p:pic>
    </p:spTree>
    <p:extLst>
      <p:ext uri="{BB962C8B-B14F-4D97-AF65-F5344CB8AC3E}">
        <p14:creationId xmlns:p14="http://schemas.microsoft.com/office/powerpoint/2010/main" val="2189533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F918-BB72-6D40-B36F-A98D50600958}"/>
              </a:ext>
            </a:extLst>
          </p:cNvPr>
          <p:cNvSpPr>
            <a:spLocks noGrp="1"/>
          </p:cNvSpPr>
          <p:nvPr>
            <p:ph type="title"/>
          </p:nvPr>
        </p:nvSpPr>
        <p:spPr/>
        <p:txBody>
          <a:bodyPr/>
          <a:lstStyle/>
          <a:p>
            <a:r>
              <a:rPr lang="en-US" dirty="0"/>
              <a:t>Our Proposition</a:t>
            </a:r>
          </a:p>
        </p:txBody>
      </p:sp>
      <p:sp>
        <p:nvSpPr>
          <p:cNvPr id="4" name="Date Placeholder 3">
            <a:extLst>
              <a:ext uri="{FF2B5EF4-FFF2-40B4-BE49-F238E27FC236}">
                <a16:creationId xmlns:a16="http://schemas.microsoft.com/office/drawing/2014/main" id="{F26DC626-23FB-874B-A119-91E17AEDCA6E}"/>
              </a:ext>
            </a:extLst>
          </p:cNvPr>
          <p:cNvSpPr>
            <a:spLocks noGrp="1"/>
          </p:cNvSpPr>
          <p:nvPr>
            <p:ph type="dt" sz="half" idx="10"/>
          </p:nvPr>
        </p:nvSpPr>
        <p:spPr/>
        <p:txBody>
          <a:bodyPr/>
          <a:lstStyle/>
          <a:p>
            <a:fld id="{7ABC39A6-8570-4C4F-8908-75FB46972F7A}" type="datetime1">
              <a:rPr lang="en-SG" smtClean="0"/>
              <a:t>14/7/18</a:t>
            </a:fld>
            <a:endParaRPr lang="en-US" dirty="0"/>
          </a:p>
        </p:txBody>
      </p:sp>
      <p:sp>
        <p:nvSpPr>
          <p:cNvPr id="5" name="Footer Placeholder 4">
            <a:extLst>
              <a:ext uri="{FF2B5EF4-FFF2-40B4-BE49-F238E27FC236}">
                <a16:creationId xmlns:a16="http://schemas.microsoft.com/office/drawing/2014/main" id="{3E93374B-DAC6-9045-A932-29D47334A713}"/>
              </a:ext>
            </a:extLst>
          </p:cNvPr>
          <p:cNvSpPr>
            <a:spLocks noGrp="1"/>
          </p:cNvSpPr>
          <p:nvPr>
            <p:ph type="ftr" sz="quarter" idx="11"/>
          </p:nvPr>
        </p:nvSpPr>
        <p:spPr/>
        <p:txBody>
          <a:bodyPr/>
          <a:lstStyle/>
          <a:p>
            <a:r>
              <a:rPr lang="en-US"/>
              <a:t>OptMAS-18</a:t>
            </a:r>
            <a:endParaRPr lang="en-US" dirty="0"/>
          </a:p>
        </p:txBody>
      </p:sp>
      <p:sp>
        <p:nvSpPr>
          <p:cNvPr id="6" name="Slide Number Placeholder 5">
            <a:extLst>
              <a:ext uri="{FF2B5EF4-FFF2-40B4-BE49-F238E27FC236}">
                <a16:creationId xmlns:a16="http://schemas.microsoft.com/office/drawing/2014/main" id="{444AD765-827D-B34A-A87A-138C44AFB674}"/>
              </a:ext>
            </a:extLst>
          </p:cNvPr>
          <p:cNvSpPr>
            <a:spLocks noGrp="1"/>
          </p:cNvSpPr>
          <p:nvPr>
            <p:ph type="sldNum" sz="quarter" idx="12"/>
          </p:nvPr>
        </p:nvSpPr>
        <p:spPr/>
        <p:txBody>
          <a:bodyPr/>
          <a:lstStyle/>
          <a:p>
            <a:fld id="{01347C34-8521-E449-AD0D-0D2CCDD32AB6}" type="slidenum">
              <a:rPr lang="en-US" smtClean="0"/>
              <a:t>11</a:t>
            </a:fld>
            <a:endParaRPr lang="en-US"/>
          </a:p>
        </p:txBody>
      </p:sp>
      <p:pic>
        <p:nvPicPr>
          <p:cNvPr id="8" name="Picture 7">
            <a:extLst>
              <a:ext uri="{FF2B5EF4-FFF2-40B4-BE49-F238E27FC236}">
                <a16:creationId xmlns:a16="http://schemas.microsoft.com/office/drawing/2014/main" id="{303001A4-62BA-8F4F-BB50-D9917B237EDB}"/>
              </a:ext>
            </a:extLst>
          </p:cNvPr>
          <p:cNvPicPr>
            <a:picLocks noChangeAspect="1"/>
          </p:cNvPicPr>
          <p:nvPr/>
        </p:nvPicPr>
        <p:blipFill>
          <a:blip r:embed="rId3"/>
          <a:stretch>
            <a:fillRect/>
          </a:stretch>
        </p:blipFill>
        <p:spPr>
          <a:xfrm>
            <a:off x="838200" y="4040646"/>
            <a:ext cx="6632873" cy="1792287"/>
          </a:xfrm>
          <a:prstGeom prst="rect">
            <a:avLst/>
          </a:prstGeom>
        </p:spPr>
      </p:pic>
      <p:sp>
        <p:nvSpPr>
          <p:cNvPr id="10" name="Content Placeholder 2">
            <a:extLst>
              <a:ext uri="{FF2B5EF4-FFF2-40B4-BE49-F238E27FC236}">
                <a16:creationId xmlns:a16="http://schemas.microsoft.com/office/drawing/2014/main" id="{4A28FFF1-8FF5-7848-A62C-7F829E3CB3E8}"/>
              </a:ext>
            </a:extLst>
          </p:cNvPr>
          <p:cNvSpPr>
            <a:spLocks noGrp="1"/>
          </p:cNvSpPr>
          <p:nvPr>
            <p:ph idx="1"/>
          </p:nvPr>
        </p:nvSpPr>
        <p:spPr>
          <a:xfrm>
            <a:off x="838200" y="1460703"/>
            <a:ext cx="10515600" cy="4351338"/>
          </a:xfrm>
        </p:spPr>
        <p:txBody>
          <a:bodyPr/>
          <a:lstStyle/>
          <a:p>
            <a:pPr marL="0" indent="0">
              <a:buNone/>
            </a:pPr>
            <a:endParaRPr lang="en-SG" dirty="0"/>
          </a:p>
          <a:p>
            <a:r>
              <a:rPr lang="en-SG" dirty="0"/>
              <a:t>Gaussian Processes (GP) to jointly</a:t>
            </a:r>
          </a:p>
          <a:p>
            <a:pPr lvl="1"/>
            <a:r>
              <a:rPr lang="en-SG" dirty="0">
                <a:solidFill>
                  <a:schemeClr val="bg2">
                    <a:lumMod val="90000"/>
                  </a:schemeClr>
                </a:solidFill>
              </a:rPr>
              <a:t>Learn the payoffs</a:t>
            </a:r>
          </a:p>
          <a:p>
            <a:pPr lvl="1"/>
            <a:r>
              <a:rPr lang="en-SG" b="1" dirty="0"/>
              <a:t>Approximate the regret</a:t>
            </a:r>
          </a:p>
          <a:p>
            <a:pPr lvl="1"/>
            <a:r>
              <a:rPr lang="en-SG" dirty="0">
                <a:solidFill>
                  <a:schemeClr val="bg2">
                    <a:lumMod val="90000"/>
                  </a:schemeClr>
                </a:solidFill>
              </a:rPr>
              <a:t>Minimize the regret</a:t>
            </a:r>
          </a:p>
          <a:p>
            <a:pPr lvl="1"/>
            <a:endParaRPr lang="en-SG" dirty="0"/>
          </a:p>
          <a:p>
            <a:pPr lvl="1"/>
            <a:endParaRPr lang="en-SG" dirty="0"/>
          </a:p>
          <a:p>
            <a:pPr lvl="1"/>
            <a:endParaRPr lang="en-US" dirty="0"/>
          </a:p>
        </p:txBody>
      </p:sp>
      <p:pic>
        <p:nvPicPr>
          <p:cNvPr id="9" name="Picture 8">
            <a:extLst>
              <a:ext uri="{FF2B5EF4-FFF2-40B4-BE49-F238E27FC236}">
                <a16:creationId xmlns:a16="http://schemas.microsoft.com/office/drawing/2014/main" id="{7DD094CE-D004-1C43-8AAE-DB68BB59E304}"/>
              </a:ext>
            </a:extLst>
          </p:cNvPr>
          <p:cNvPicPr>
            <a:picLocks noChangeAspect="1"/>
          </p:cNvPicPr>
          <p:nvPr/>
        </p:nvPicPr>
        <p:blipFill>
          <a:blip r:embed="rId4"/>
          <a:stretch>
            <a:fillRect/>
          </a:stretch>
        </p:blipFill>
        <p:spPr>
          <a:xfrm>
            <a:off x="2197100" y="4579938"/>
            <a:ext cx="3526211" cy="781050"/>
          </a:xfrm>
          <a:prstGeom prst="rect">
            <a:avLst/>
          </a:prstGeom>
        </p:spPr>
      </p:pic>
      <p:pic>
        <p:nvPicPr>
          <p:cNvPr id="11" name="Picture 10">
            <a:extLst>
              <a:ext uri="{FF2B5EF4-FFF2-40B4-BE49-F238E27FC236}">
                <a16:creationId xmlns:a16="http://schemas.microsoft.com/office/drawing/2014/main" id="{927B14FA-7F14-1C4B-BC31-0A4C5870B55E}"/>
              </a:ext>
            </a:extLst>
          </p:cNvPr>
          <p:cNvPicPr>
            <a:picLocks noChangeAspect="1"/>
          </p:cNvPicPr>
          <p:nvPr/>
        </p:nvPicPr>
        <p:blipFill>
          <a:blip r:embed="rId5"/>
          <a:stretch>
            <a:fillRect/>
          </a:stretch>
        </p:blipFill>
        <p:spPr>
          <a:xfrm>
            <a:off x="1117346" y="3881438"/>
            <a:ext cx="4635500" cy="698500"/>
          </a:xfrm>
          <a:prstGeom prst="rect">
            <a:avLst/>
          </a:prstGeom>
        </p:spPr>
      </p:pic>
      <p:pic>
        <p:nvPicPr>
          <p:cNvPr id="12" name="Picture 11">
            <a:extLst>
              <a:ext uri="{FF2B5EF4-FFF2-40B4-BE49-F238E27FC236}">
                <a16:creationId xmlns:a16="http://schemas.microsoft.com/office/drawing/2014/main" id="{6AEA036C-3212-634A-912B-73F61656F282}"/>
              </a:ext>
            </a:extLst>
          </p:cNvPr>
          <p:cNvPicPr>
            <a:picLocks noChangeAspect="1"/>
          </p:cNvPicPr>
          <p:nvPr/>
        </p:nvPicPr>
        <p:blipFill>
          <a:blip r:embed="rId6"/>
          <a:stretch>
            <a:fillRect/>
          </a:stretch>
        </p:blipFill>
        <p:spPr>
          <a:xfrm>
            <a:off x="7183515" y="1268018"/>
            <a:ext cx="3712464" cy="2678959"/>
          </a:xfrm>
          <a:prstGeom prst="rect">
            <a:avLst/>
          </a:prstGeom>
        </p:spPr>
      </p:pic>
    </p:spTree>
    <p:extLst>
      <p:ext uri="{BB962C8B-B14F-4D97-AF65-F5344CB8AC3E}">
        <p14:creationId xmlns:p14="http://schemas.microsoft.com/office/powerpoint/2010/main" val="9315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857B42C-8BD6-D249-B233-2C02E324790B}"/>
              </a:ext>
            </a:extLst>
          </p:cNvPr>
          <p:cNvPicPr>
            <a:picLocks noChangeAspect="1"/>
          </p:cNvPicPr>
          <p:nvPr/>
        </p:nvPicPr>
        <p:blipFill>
          <a:blip r:embed="rId3"/>
          <a:stretch>
            <a:fillRect/>
          </a:stretch>
        </p:blipFill>
        <p:spPr>
          <a:xfrm>
            <a:off x="6029334" y="714682"/>
            <a:ext cx="6162666" cy="4493805"/>
          </a:xfrm>
          <a:prstGeom prst="rect">
            <a:avLst/>
          </a:prstGeom>
        </p:spPr>
      </p:pic>
      <p:sp>
        <p:nvSpPr>
          <p:cNvPr id="2" name="Title 1">
            <a:extLst>
              <a:ext uri="{FF2B5EF4-FFF2-40B4-BE49-F238E27FC236}">
                <a16:creationId xmlns:a16="http://schemas.microsoft.com/office/drawing/2014/main" id="{4768F918-BB72-6D40-B36F-A98D50600958}"/>
              </a:ext>
            </a:extLst>
          </p:cNvPr>
          <p:cNvSpPr>
            <a:spLocks noGrp="1"/>
          </p:cNvSpPr>
          <p:nvPr>
            <p:ph type="title"/>
          </p:nvPr>
        </p:nvSpPr>
        <p:spPr/>
        <p:txBody>
          <a:bodyPr/>
          <a:lstStyle/>
          <a:p>
            <a:r>
              <a:rPr lang="en-US" dirty="0"/>
              <a:t>Our Proposition</a:t>
            </a:r>
          </a:p>
        </p:txBody>
      </p:sp>
      <p:sp>
        <p:nvSpPr>
          <p:cNvPr id="4" name="Date Placeholder 3">
            <a:extLst>
              <a:ext uri="{FF2B5EF4-FFF2-40B4-BE49-F238E27FC236}">
                <a16:creationId xmlns:a16="http://schemas.microsoft.com/office/drawing/2014/main" id="{F26DC626-23FB-874B-A119-91E17AEDCA6E}"/>
              </a:ext>
            </a:extLst>
          </p:cNvPr>
          <p:cNvSpPr>
            <a:spLocks noGrp="1"/>
          </p:cNvSpPr>
          <p:nvPr>
            <p:ph type="dt" sz="half" idx="10"/>
          </p:nvPr>
        </p:nvSpPr>
        <p:spPr/>
        <p:txBody>
          <a:bodyPr/>
          <a:lstStyle/>
          <a:p>
            <a:fld id="{7ABC39A6-8570-4C4F-8908-75FB46972F7A}" type="datetime1">
              <a:rPr lang="en-SG" smtClean="0"/>
              <a:t>14/7/18</a:t>
            </a:fld>
            <a:endParaRPr lang="en-US" dirty="0"/>
          </a:p>
        </p:txBody>
      </p:sp>
      <p:sp>
        <p:nvSpPr>
          <p:cNvPr id="5" name="Footer Placeholder 4">
            <a:extLst>
              <a:ext uri="{FF2B5EF4-FFF2-40B4-BE49-F238E27FC236}">
                <a16:creationId xmlns:a16="http://schemas.microsoft.com/office/drawing/2014/main" id="{3E93374B-DAC6-9045-A932-29D47334A713}"/>
              </a:ext>
            </a:extLst>
          </p:cNvPr>
          <p:cNvSpPr>
            <a:spLocks noGrp="1"/>
          </p:cNvSpPr>
          <p:nvPr>
            <p:ph type="ftr" sz="quarter" idx="11"/>
          </p:nvPr>
        </p:nvSpPr>
        <p:spPr/>
        <p:txBody>
          <a:bodyPr/>
          <a:lstStyle/>
          <a:p>
            <a:r>
              <a:rPr lang="en-US"/>
              <a:t>OptMAS-18</a:t>
            </a:r>
            <a:endParaRPr lang="en-US" dirty="0"/>
          </a:p>
        </p:txBody>
      </p:sp>
      <p:sp>
        <p:nvSpPr>
          <p:cNvPr id="6" name="Slide Number Placeholder 5">
            <a:extLst>
              <a:ext uri="{FF2B5EF4-FFF2-40B4-BE49-F238E27FC236}">
                <a16:creationId xmlns:a16="http://schemas.microsoft.com/office/drawing/2014/main" id="{444AD765-827D-B34A-A87A-138C44AFB674}"/>
              </a:ext>
            </a:extLst>
          </p:cNvPr>
          <p:cNvSpPr>
            <a:spLocks noGrp="1"/>
          </p:cNvSpPr>
          <p:nvPr>
            <p:ph type="sldNum" sz="quarter" idx="12"/>
          </p:nvPr>
        </p:nvSpPr>
        <p:spPr/>
        <p:txBody>
          <a:bodyPr/>
          <a:lstStyle/>
          <a:p>
            <a:fld id="{01347C34-8521-E449-AD0D-0D2CCDD32AB6}" type="slidenum">
              <a:rPr lang="en-US" smtClean="0"/>
              <a:t>12</a:t>
            </a:fld>
            <a:endParaRPr lang="en-US"/>
          </a:p>
        </p:txBody>
      </p:sp>
      <p:sp>
        <p:nvSpPr>
          <p:cNvPr id="10" name="Content Placeholder 2">
            <a:extLst>
              <a:ext uri="{FF2B5EF4-FFF2-40B4-BE49-F238E27FC236}">
                <a16:creationId xmlns:a16="http://schemas.microsoft.com/office/drawing/2014/main" id="{4A28FFF1-8FF5-7848-A62C-7F829E3CB3E8}"/>
              </a:ext>
            </a:extLst>
          </p:cNvPr>
          <p:cNvSpPr>
            <a:spLocks noGrp="1"/>
          </p:cNvSpPr>
          <p:nvPr>
            <p:ph idx="1"/>
          </p:nvPr>
        </p:nvSpPr>
        <p:spPr>
          <a:xfrm>
            <a:off x="838200" y="1460703"/>
            <a:ext cx="10515600" cy="4351338"/>
          </a:xfrm>
        </p:spPr>
        <p:txBody>
          <a:bodyPr/>
          <a:lstStyle/>
          <a:p>
            <a:pPr marL="0" indent="0">
              <a:buNone/>
            </a:pPr>
            <a:endParaRPr lang="en-SG" dirty="0"/>
          </a:p>
          <a:p>
            <a:r>
              <a:rPr lang="en-SG" dirty="0"/>
              <a:t>Gaussian Processes (GP) to jointly</a:t>
            </a:r>
          </a:p>
          <a:p>
            <a:pPr lvl="1"/>
            <a:r>
              <a:rPr lang="en-SG" dirty="0">
                <a:solidFill>
                  <a:schemeClr val="bg2">
                    <a:lumMod val="90000"/>
                  </a:schemeClr>
                </a:solidFill>
              </a:rPr>
              <a:t>Learn the payoffs</a:t>
            </a:r>
          </a:p>
          <a:p>
            <a:pPr lvl="1"/>
            <a:r>
              <a:rPr lang="en-SG" b="1" dirty="0"/>
              <a:t>Approximate the regret</a:t>
            </a:r>
          </a:p>
          <a:p>
            <a:pPr lvl="1"/>
            <a:r>
              <a:rPr lang="en-SG" dirty="0">
                <a:solidFill>
                  <a:schemeClr val="bg2">
                    <a:lumMod val="90000"/>
                  </a:schemeClr>
                </a:solidFill>
              </a:rPr>
              <a:t>Minimize the regret</a:t>
            </a:r>
          </a:p>
          <a:p>
            <a:pPr lvl="1"/>
            <a:endParaRPr lang="en-SG" dirty="0"/>
          </a:p>
          <a:p>
            <a:pPr lvl="1"/>
            <a:endParaRPr lang="en-SG" dirty="0"/>
          </a:p>
          <a:p>
            <a:pPr lvl="1"/>
            <a:endParaRPr lang="en-US" dirty="0"/>
          </a:p>
        </p:txBody>
      </p:sp>
      <p:pic>
        <p:nvPicPr>
          <p:cNvPr id="11" name="Picture 10">
            <a:extLst>
              <a:ext uri="{FF2B5EF4-FFF2-40B4-BE49-F238E27FC236}">
                <a16:creationId xmlns:a16="http://schemas.microsoft.com/office/drawing/2014/main" id="{927B14FA-7F14-1C4B-BC31-0A4C5870B55E}"/>
              </a:ext>
            </a:extLst>
          </p:cNvPr>
          <p:cNvPicPr>
            <a:picLocks noChangeAspect="1"/>
          </p:cNvPicPr>
          <p:nvPr/>
        </p:nvPicPr>
        <p:blipFill>
          <a:blip r:embed="rId4"/>
          <a:stretch>
            <a:fillRect/>
          </a:stretch>
        </p:blipFill>
        <p:spPr>
          <a:xfrm>
            <a:off x="971042" y="4167492"/>
            <a:ext cx="4635500" cy="698500"/>
          </a:xfrm>
          <a:prstGeom prst="rect">
            <a:avLst/>
          </a:prstGeom>
        </p:spPr>
      </p:pic>
      <p:pic>
        <p:nvPicPr>
          <p:cNvPr id="13" name="Picture 12">
            <a:extLst>
              <a:ext uri="{FF2B5EF4-FFF2-40B4-BE49-F238E27FC236}">
                <a16:creationId xmlns:a16="http://schemas.microsoft.com/office/drawing/2014/main" id="{26A55BAA-719B-264B-BE90-8ECE405F493A}"/>
              </a:ext>
            </a:extLst>
          </p:cNvPr>
          <p:cNvPicPr>
            <a:picLocks noChangeAspect="1"/>
          </p:cNvPicPr>
          <p:nvPr/>
        </p:nvPicPr>
        <p:blipFill>
          <a:blip r:embed="rId5"/>
          <a:stretch>
            <a:fillRect/>
          </a:stretch>
        </p:blipFill>
        <p:spPr>
          <a:xfrm>
            <a:off x="603885" y="4847660"/>
            <a:ext cx="6332606" cy="580973"/>
          </a:xfrm>
          <a:prstGeom prst="rect">
            <a:avLst/>
          </a:prstGeom>
        </p:spPr>
      </p:pic>
      <p:pic>
        <p:nvPicPr>
          <p:cNvPr id="14" name="Picture 13">
            <a:extLst>
              <a:ext uri="{FF2B5EF4-FFF2-40B4-BE49-F238E27FC236}">
                <a16:creationId xmlns:a16="http://schemas.microsoft.com/office/drawing/2014/main" id="{18C8057D-D4FE-9940-A75A-6FB7BA84A069}"/>
              </a:ext>
            </a:extLst>
          </p:cNvPr>
          <p:cNvPicPr>
            <a:picLocks noChangeAspect="1"/>
          </p:cNvPicPr>
          <p:nvPr/>
        </p:nvPicPr>
        <p:blipFill>
          <a:blip r:embed="rId6"/>
          <a:stretch>
            <a:fillRect/>
          </a:stretch>
        </p:blipFill>
        <p:spPr>
          <a:xfrm>
            <a:off x="2041840" y="5823426"/>
            <a:ext cx="3993519" cy="470348"/>
          </a:xfrm>
          <a:prstGeom prst="rect">
            <a:avLst/>
          </a:prstGeom>
        </p:spPr>
      </p:pic>
      <p:sp>
        <p:nvSpPr>
          <p:cNvPr id="15" name="TextBox 14">
            <a:extLst>
              <a:ext uri="{FF2B5EF4-FFF2-40B4-BE49-F238E27FC236}">
                <a16:creationId xmlns:a16="http://schemas.microsoft.com/office/drawing/2014/main" id="{50431123-43FC-3B48-80FE-AA965F97EA8D}"/>
              </a:ext>
            </a:extLst>
          </p:cNvPr>
          <p:cNvSpPr txBox="1"/>
          <p:nvPr/>
        </p:nvSpPr>
        <p:spPr>
          <a:xfrm>
            <a:off x="1227073" y="5821755"/>
            <a:ext cx="1131440" cy="369332"/>
          </a:xfrm>
          <a:prstGeom prst="rect">
            <a:avLst/>
          </a:prstGeom>
          <a:noFill/>
        </p:spPr>
        <p:txBody>
          <a:bodyPr wrap="square" rtlCol="0">
            <a:spAutoFit/>
          </a:bodyPr>
          <a:lstStyle/>
          <a:p>
            <a:r>
              <a:rPr lang="en-US" dirty="0"/>
              <a:t>Recall</a:t>
            </a:r>
          </a:p>
        </p:txBody>
      </p:sp>
      <p:sp>
        <p:nvSpPr>
          <p:cNvPr id="16" name="Rectangle 15">
            <a:extLst>
              <a:ext uri="{FF2B5EF4-FFF2-40B4-BE49-F238E27FC236}">
                <a16:creationId xmlns:a16="http://schemas.microsoft.com/office/drawing/2014/main" id="{69E81164-1D69-F749-8954-A2BF9F80C337}"/>
              </a:ext>
            </a:extLst>
          </p:cNvPr>
          <p:cNvSpPr/>
          <p:nvPr/>
        </p:nvSpPr>
        <p:spPr>
          <a:xfrm>
            <a:off x="2633472" y="4865992"/>
            <a:ext cx="2761488" cy="562641"/>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6EF000-F89A-4E44-AC96-F02DE10A43C3}"/>
              </a:ext>
            </a:extLst>
          </p:cNvPr>
          <p:cNvSpPr/>
          <p:nvPr/>
        </p:nvSpPr>
        <p:spPr>
          <a:xfrm>
            <a:off x="2682842" y="4235421"/>
            <a:ext cx="1779430" cy="549663"/>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7EC3D8-DD7F-C944-8D64-94F873554CE7}"/>
              </a:ext>
            </a:extLst>
          </p:cNvPr>
          <p:cNvSpPr/>
          <p:nvPr/>
        </p:nvSpPr>
        <p:spPr>
          <a:xfrm>
            <a:off x="4784979" y="4241911"/>
            <a:ext cx="821563" cy="543174"/>
          </a:xfrm>
          <a:prstGeom prst="rect">
            <a:avLst/>
          </a:prstGeom>
          <a:solidFill>
            <a:schemeClr val="accent2">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7820E89-0D89-2843-A593-838A72F78B7A}"/>
              </a:ext>
            </a:extLst>
          </p:cNvPr>
          <p:cNvSpPr/>
          <p:nvPr/>
        </p:nvSpPr>
        <p:spPr>
          <a:xfrm>
            <a:off x="5629275" y="4866558"/>
            <a:ext cx="1307216" cy="573459"/>
          </a:xfrm>
          <a:prstGeom prst="rect">
            <a:avLst/>
          </a:prstGeom>
          <a:solidFill>
            <a:schemeClr val="accent2">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980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7BE32-F6EF-564A-83BB-303E729CDA5F}"/>
              </a:ext>
            </a:extLst>
          </p:cNvPr>
          <p:cNvSpPr>
            <a:spLocks noGrp="1"/>
          </p:cNvSpPr>
          <p:nvPr>
            <p:ph type="title"/>
          </p:nvPr>
        </p:nvSpPr>
        <p:spPr/>
        <p:txBody>
          <a:bodyPr>
            <a:normAutofit/>
          </a:bodyPr>
          <a:lstStyle/>
          <a:p>
            <a:r>
              <a:rPr lang="en-US" sz="3200" dirty="0"/>
              <a:t>Approximated Regret – Analytical vs. Approximated</a:t>
            </a:r>
          </a:p>
        </p:txBody>
      </p:sp>
      <p:sp>
        <p:nvSpPr>
          <p:cNvPr id="3" name="Content Placeholder 2">
            <a:extLst>
              <a:ext uri="{FF2B5EF4-FFF2-40B4-BE49-F238E27FC236}">
                <a16:creationId xmlns:a16="http://schemas.microsoft.com/office/drawing/2014/main" id="{AA8EC905-2902-F748-9F7F-E25891B1E03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43B02B97-B252-894C-A736-9F5B6F7B271B}"/>
              </a:ext>
            </a:extLst>
          </p:cNvPr>
          <p:cNvSpPr>
            <a:spLocks noGrp="1"/>
          </p:cNvSpPr>
          <p:nvPr>
            <p:ph type="dt" sz="half" idx="10"/>
          </p:nvPr>
        </p:nvSpPr>
        <p:spPr/>
        <p:txBody>
          <a:bodyPr/>
          <a:lstStyle/>
          <a:p>
            <a:fld id="{7ABC39A6-8570-4C4F-8908-75FB46972F7A}" type="datetime1">
              <a:rPr lang="en-SG" smtClean="0"/>
              <a:t>14/7/18</a:t>
            </a:fld>
            <a:endParaRPr lang="en-US"/>
          </a:p>
        </p:txBody>
      </p:sp>
      <p:sp>
        <p:nvSpPr>
          <p:cNvPr id="5" name="Footer Placeholder 4">
            <a:extLst>
              <a:ext uri="{FF2B5EF4-FFF2-40B4-BE49-F238E27FC236}">
                <a16:creationId xmlns:a16="http://schemas.microsoft.com/office/drawing/2014/main" id="{EFB13EE1-1783-544F-B08A-7A036DD1EECC}"/>
              </a:ext>
            </a:extLst>
          </p:cNvPr>
          <p:cNvSpPr>
            <a:spLocks noGrp="1"/>
          </p:cNvSpPr>
          <p:nvPr>
            <p:ph type="ftr" sz="quarter" idx="11"/>
          </p:nvPr>
        </p:nvSpPr>
        <p:spPr/>
        <p:txBody>
          <a:bodyPr/>
          <a:lstStyle/>
          <a:p>
            <a:r>
              <a:rPr lang="en-US"/>
              <a:t>OptMAS-18</a:t>
            </a:r>
            <a:endParaRPr lang="en-US" dirty="0"/>
          </a:p>
        </p:txBody>
      </p:sp>
      <p:sp>
        <p:nvSpPr>
          <p:cNvPr id="6" name="Slide Number Placeholder 5">
            <a:extLst>
              <a:ext uri="{FF2B5EF4-FFF2-40B4-BE49-F238E27FC236}">
                <a16:creationId xmlns:a16="http://schemas.microsoft.com/office/drawing/2014/main" id="{B330EF07-C327-7646-B365-E22D0BDE781D}"/>
              </a:ext>
            </a:extLst>
          </p:cNvPr>
          <p:cNvSpPr>
            <a:spLocks noGrp="1"/>
          </p:cNvSpPr>
          <p:nvPr>
            <p:ph type="sldNum" sz="quarter" idx="12"/>
          </p:nvPr>
        </p:nvSpPr>
        <p:spPr/>
        <p:txBody>
          <a:bodyPr/>
          <a:lstStyle/>
          <a:p>
            <a:fld id="{01347C34-8521-E449-AD0D-0D2CCDD32AB6}" type="slidenum">
              <a:rPr lang="en-US" smtClean="0"/>
              <a:t>13</a:t>
            </a:fld>
            <a:endParaRPr lang="en-US"/>
          </a:p>
        </p:txBody>
      </p:sp>
      <p:pic>
        <p:nvPicPr>
          <p:cNvPr id="7" name="Picture 6">
            <a:extLst>
              <a:ext uri="{FF2B5EF4-FFF2-40B4-BE49-F238E27FC236}">
                <a16:creationId xmlns:a16="http://schemas.microsoft.com/office/drawing/2014/main" id="{CF7F7078-10E2-0346-B79B-D0F43FF9E020}"/>
              </a:ext>
            </a:extLst>
          </p:cNvPr>
          <p:cNvPicPr>
            <a:picLocks noChangeAspect="1"/>
          </p:cNvPicPr>
          <p:nvPr/>
        </p:nvPicPr>
        <p:blipFill>
          <a:blip r:embed="rId3"/>
          <a:stretch>
            <a:fillRect/>
          </a:stretch>
        </p:blipFill>
        <p:spPr>
          <a:xfrm>
            <a:off x="1365894" y="2870289"/>
            <a:ext cx="3955914" cy="2884645"/>
          </a:xfrm>
          <a:prstGeom prst="rect">
            <a:avLst/>
          </a:prstGeom>
        </p:spPr>
      </p:pic>
      <p:pic>
        <p:nvPicPr>
          <p:cNvPr id="8" name="Picture 7">
            <a:extLst>
              <a:ext uri="{FF2B5EF4-FFF2-40B4-BE49-F238E27FC236}">
                <a16:creationId xmlns:a16="http://schemas.microsoft.com/office/drawing/2014/main" id="{89FAFC57-B80C-3345-8CF9-AD5FA42F0F5A}"/>
              </a:ext>
            </a:extLst>
          </p:cNvPr>
          <p:cNvPicPr>
            <a:picLocks noChangeAspect="1"/>
          </p:cNvPicPr>
          <p:nvPr/>
        </p:nvPicPr>
        <p:blipFill>
          <a:blip r:embed="rId4"/>
          <a:stretch>
            <a:fillRect/>
          </a:stretch>
        </p:blipFill>
        <p:spPr>
          <a:xfrm>
            <a:off x="2929697" y="1867287"/>
            <a:ext cx="6332606" cy="580973"/>
          </a:xfrm>
          <a:prstGeom prst="rect">
            <a:avLst/>
          </a:prstGeom>
        </p:spPr>
      </p:pic>
      <p:sp>
        <p:nvSpPr>
          <p:cNvPr id="9" name="Rectangle 8">
            <a:extLst>
              <a:ext uri="{FF2B5EF4-FFF2-40B4-BE49-F238E27FC236}">
                <a16:creationId xmlns:a16="http://schemas.microsoft.com/office/drawing/2014/main" id="{8A768F45-DD27-6548-9294-D3FD389DDC99}"/>
              </a:ext>
            </a:extLst>
          </p:cNvPr>
          <p:cNvSpPr/>
          <p:nvPr/>
        </p:nvSpPr>
        <p:spPr>
          <a:xfrm>
            <a:off x="4901184" y="1867287"/>
            <a:ext cx="1207008" cy="580973"/>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DF8FF5-0104-B740-9D83-9488A100815D}"/>
              </a:ext>
            </a:extLst>
          </p:cNvPr>
          <p:cNvSpPr/>
          <p:nvPr/>
        </p:nvSpPr>
        <p:spPr>
          <a:xfrm>
            <a:off x="6547104" y="1867287"/>
            <a:ext cx="1210340" cy="580973"/>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330809A-1FD8-D246-9F56-C7691A2DECAE}"/>
              </a:ext>
            </a:extLst>
          </p:cNvPr>
          <p:cNvPicPr>
            <a:picLocks noChangeAspect="1"/>
          </p:cNvPicPr>
          <p:nvPr/>
        </p:nvPicPr>
        <p:blipFill>
          <a:blip r:embed="rId5"/>
          <a:stretch>
            <a:fillRect/>
          </a:stretch>
        </p:blipFill>
        <p:spPr>
          <a:xfrm>
            <a:off x="6330036" y="2705697"/>
            <a:ext cx="4383015" cy="3348336"/>
          </a:xfrm>
          <a:prstGeom prst="rect">
            <a:avLst/>
          </a:prstGeom>
        </p:spPr>
      </p:pic>
    </p:spTree>
    <p:extLst>
      <p:ext uri="{BB962C8B-B14F-4D97-AF65-F5344CB8AC3E}">
        <p14:creationId xmlns:p14="http://schemas.microsoft.com/office/powerpoint/2010/main" val="2538094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F918-BB72-6D40-B36F-A98D50600958}"/>
              </a:ext>
            </a:extLst>
          </p:cNvPr>
          <p:cNvSpPr>
            <a:spLocks noGrp="1"/>
          </p:cNvSpPr>
          <p:nvPr>
            <p:ph type="title"/>
          </p:nvPr>
        </p:nvSpPr>
        <p:spPr/>
        <p:txBody>
          <a:bodyPr/>
          <a:lstStyle/>
          <a:p>
            <a:r>
              <a:rPr lang="en-US" dirty="0"/>
              <a:t>Our Proposition</a:t>
            </a:r>
          </a:p>
        </p:txBody>
      </p:sp>
      <p:sp>
        <p:nvSpPr>
          <p:cNvPr id="4" name="Date Placeholder 3">
            <a:extLst>
              <a:ext uri="{FF2B5EF4-FFF2-40B4-BE49-F238E27FC236}">
                <a16:creationId xmlns:a16="http://schemas.microsoft.com/office/drawing/2014/main" id="{F26DC626-23FB-874B-A119-91E17AEDCA6E}"/>
              </a:ext>
            </a:extLst>
          </p:cNvPr>
          <p:cNvSpPr>
            <a:spLocks noGrp="1"/>
          </p:cNvSpPr>
          <p:nvPr>
            <p:ph type="dt" sz="half" idx="10"/>
          </p:nvPr>
        </p:nvSpPr>
        <p:spPr/>
        <p:txBody>
          <a:bodyPr/>
          <a:lstStyle/>
          <a:p>
            <a:fld id="{7ABC39A6-8570-4C4F-8908-75FB46972F7A}" type="datetime1">
              <a:rPr lang="en-SG" smtClean="0"/>
              <a:t>14/7/18</a:t>
            </a:fld>
            <a:endParaRPr lang="en-US" dirty="0"/>
          </a:p>
        </p:txBody>
      </p:sp>
      <p:sp>
        <p:nvSpPr>
          <p:cNvPr id="5" name="Footer Placeholder 4">
            <a:extLst>
              <a:ext uri="{FF2B5EF4-FFF2-40B4-BE49-F238E27FC236}">
                <a16:creationId xmlns:a16="http://schemas.microsoft.com/office/drawing/2014/main" id="{3E93374B-DAC6-9045-A932-29D47334A713}"/>
              </a:ext>
            </a:extLst>
          </p:cNvPr>
          <p:cNvSpPr>
            <a:spLocks noGrp="1"/>
          </p:cNvSpPr>
          <p:nvPr>
            <p:ph type="ftr" sz="quarter" idx="11"/>
          </p:nvPr>
        </p:nvSpPr>
        <p:spPr/>
        <p:txBody>
          <a:bodyPr/>
          <a:lstStyle/>
          <a:p>
            <a:r>
              <a:rPr lang="en-US"/>
              <a:t>OptMAS-18</a:t>
            </a:r>
            <a:endParaRPr lang="en-US" dirty="0"/>
          </a:p>
        </p:txBody>
      </p:sp>
      <p:sp>
        <p:nvSpPr>
          <p:cNvPr id="6" name="Slide Number Placeholder 5">
            <a:extLst>
              <a:ext uri="{FF2B5EF4-FFF2-40B4-BE49-F238E27FC236}">
                <a16:creationId xmlns:a16="http://schemas.microsoft.com/office/drawing/2014/main" id="{444AD765-827D-B34A-A87A-138C44AFB674}"/>
              </a:ext>
            </a:extLst>
          </p:cNvPr>
          <p:cNvSpPr>
            <a:spLocks noGrp="1"/>
          </p:cNvSpPr>
          <p:nvPr>
            <p:ph type="sldNum" sz="quarter" idx="12"/>
          </p:nvPr>
        </p:nvSpPr>
        <p:spPr/>
        <p:txBody>
          <a:bodyPr/>
          <a:lstStyle/>
          <a:p>
            <a:fld id="{01347C34-8521-E449-AD0D-0D2CCDD32AB6}" type="slidenum">
              <a:rPr lang="en-US" smtClean="0"/>
              <a:t>14</a:t>
            </a:fld>
            <a:endParaRPr lang="en-US"/>
          </a:p>
        </p:txBody>
      </p:sp>
      <p:sp>
        <p:nvSpPr>
          <p:cNvPr id="10" name="Content Placeholder 2">
            <a:extLst>
              <a:ext uri="{FF2B5EF4-FFF2-40B4-BE49-F238E27FC236}">
                <a16:creationId xmlns:a16="http://schemas.microsoft.com/office/drawing/2014/main" id="{4A28FFF1-8FF5-7848-A62C-7F829E3CB3E8}"/>
              </a:ext>
            </a:extLst>
          </p:cNvPr>
          <p:cNvSpPr>
            <a:spLocks noGrp="1"/>
          </p:cNvSpPr>
          <p:nvPr>
            <p:ph idx="1"/>
          </p:nvPr>
        </p:nvSpPr>
        <p:spPr>
          <a:xfrm>
            <a:off x="838200" y="1460703"/>
            <a:ext cx="10515600" cy="4351338"/>
          </a:xfrm>
        </p:spPr>
        <p:txBody>
          <a:bodyPr/>
          <a:lstStyle/>
          <a:p>
            <a:pPr marL="0" indent="0">
              <a:buNone/>
            </a:pPr>
            <a:endParaRPr lang="en-SG" dirty="0"/>
          </a:p>
          <a:p>
            <a:r>
              <a:rPr lang="en-SG" dirty="0"/>
              <a:t>Gaussian Processes (GP) to jointly</a:t>
            </a:r>
          </a:p>
          <a:p>
            <a:pPr lvl="1"/>
            <a:r>
              <a:rPr lang="en-SG" dirty="0"/>
              <a:t>Learn the payoffs</a:t>
            </a:r>
          </a:p>
          <a:p>
            <a:pPr lvl="1"/>
            <a:r>
              <a:rPr lang="en-SG" dirty="0"/>
              <a:t>Approximate the regret</a:t>
            </a:r>
          </a:p>
          <a:p>
            <a:pPr lvl="1"/>
            <a:r>
              <a:rPr lang="en-SG" b="1" dirty="0"/>
              <a:t>Minimize the approximated regret (use any of off-the-shelf black-box solvers)</a:t>
            </a:r>
          </a:p>
          <a:p>
            <a:pPr lvl="1"/>
            <a:endParaRPr lang="en-SG" dirty="0"/>
          </a:p>
          <a:p>
            <a:pPr lvl="1"/>
            <a:endParaRPr lang="en-SG" dirty="0"/>
          </a:p>
          <a:p>
            <a:pPr lvl="1"/>
            <a:endParaRPr lang="en-US" dirty="0"/>
          </a:p>
        </p:txBody>
      </p:sp>
    </p:spTree>
    <p:extLst>
      <p:ext uri="{BB962C8B-B14F-4D97-AF65-F5344CB8AC3E}">
        <p14:creationId xmlns:p14="http://schemas.microsoft.com/office/powerpoint/2010/main" val="3227672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F918-BB72-6D40-B36F-A98D50600958}"/>
              </a:ext>
            </a:extLst>
          </p:cNvPr>
          <p:cNvSpPr>
            <a:spLocks noGrp="1"/>
          </p:cNvSpPr>
          <p:nvPr>
            <p:ph type="title"/>
          </p:nvPr>
        </p:nvSpPr>
        <p:spPr/>
        <p:txBody>
          <a:bodyPr/>
          <a:lstStyle/>
          <a:p>
            <a:r>
              <a:rPr lang="en-US" dirty="0"/>
              <a:t>Our Proposition</a:t>
            </a:r>
          </a:p>
        </p:txBody>
      </p:sp>
      <p:sp>
        <p:nvSpPr>
          <p:cNvPr id="4" name="Date Placeholder 3">
            <a:extLst>
              <a:ext uri="{FF2B5EF4-FFF2-40B4-BE49-F238E27FC236}">
                <a16:creationId xmlns:a16="http://schemas.microsoft.com/office/drawing/2014/main" id="{F26DC626-23FB-874B-A119-91E17AEDCA6E}"/>
              </a:ext>
            </a:extLst>
          </p:cNvPr>
          <p:cNvSpPr>
            <a:spLocks noGrp="1"/>
          </p:cNvSpPr>
          <p:nvPr>
            <p:ph type="dt" sz="half" idx="10"/>
          </p:nvPr>
        </p:nvSpPr>
        <p:spPr/>
        <p:txBody>
          <a:bodyPr/>
          <a:lstStyle/>
          <a:p>
            <a:fld id="{7ABC39A6-8570-4C4F-8908-75FB46972F7A}" type="datetime1">
              <a:rPr lang="en-SG" smtClean="0"/>
              <a:t>14/7/18</a:t>
            </a:fld>
            <a:endParaRPr lang="en-US" dirty="0"/>
          </a:p>
        </p:txBody>
      </p:sp>
      <p:sp>
        <p:nvSpPr>
          <p:cNvPr id="5" name="Footer Placeholder 4">
            <a:extLst>
              <a:ext uri="{FF2B5EF4-FFF2-40B4-BE49-F238E27FC236}">
                <a16:creationId xmlns:a16="http://schemas.microsoft.com/office/drawing/2014/main" id="{3E93374B-DAC6-9045-A932-29D47334A713}"/>
              </a:ext>
            </a:extLst>
          </p:cNvPr>
          <p:cNvSpPr>
            <a:spLocks noGrp="1"/>
          </p:cNvSpPr>
          <p:nvPr>
            <p:ph type="ftr" sz="quarter" idx="11"/>
          </p:nvPr>
        </p:nvSpPr>
        <p:spPr/>
        <p:txBody>
          <a:bodyPr/>
          <a:lstStyle/>
          <a:p>
            <a:r>
              <a:rPr lang="en-US"/>
              <a:t>OptMAS-18</a:t>
            </a:r>
            <a:endParaRPr lang="en-US" dirty="0"/>
          </a:p>
        </p:txBody>
      </p:sp>
      <p:sp>
        <p:nvSpPr>
          <p:cNvPr id="6" name="Slide Number Placeholder 5">
            <a:extLst>
              <a:ext uri="{FF2B5EF4-FFF2-40B4-BE49-F238E27FC236}">
                <a16:creationId xmlns:a16="http://schemas.microsoft.com/office/drawing/2014/main" id="{444AD765-827D-B34A-A87A-138C44AFB674}"/>
              </a:ext>
            </a:extLst>
          </p:cNvPr>
          <p:cNvSpPr>
            <a:spLocks noGrp="1"/>
          </p:cNvSpPr>
          <p:nvPr>
            <p:ph type="sldNum" sz="quarter" idx="12"/>
          </p:nvPr>
        </p:nvSpPr>
        <p:spPr/>
        <p:txBody>
          <a:bodyPr/>
          <a:lstStyle/>
          <a:p>
            <a:fld id="{01347C34-8521-E449-AD0D-0D2CCDD32AB6}" type="slidenum">
              <a:rPr lang="en-US" smtClean="0"/>
              <a:t>15</a:t>
            </a:fld>
            <a:endParaRPr lang="en-US"/>
          </a:p>
        </p:txBody>
      </p:sp>
      <p:sp>
        <p:nvSpPr>
          <p:cNvPr id="10" name="Content Placeholder 2">
            <a:extLst>
              <a:ext uri="{FF2B5EF4-FFF2-40B4-BE49-F238E27FC236}">
                <a16:creationId xmlns:a16="http://schemas.microsoft.com/office/drawing/2014/main" id="{4A28FFF1-8FF5-7848-A62C-7F829E3CB3E8}"/>
              </a:ext>
            </a:extLst>
          </p:cNvPr>
          <p:cNvSpPr>
            <a:spLocks noGrp="1"/>
          </p:cNvSpPr>
          <p:nvPr>
            <p:ph idx="1"/>
          </p:nvPr>
        </p:nvSpPr>
        <p:spPr>
          <a:xfrm>
            <a:off x="838200" y="1460703"/>
            <a:ext cx="10515600" cy="4351338"/>
          </a:xfrm>
        </p:spPr>
        <p:txBody>
          <a:bodyPr/>
          <a:lstStyle/>
          <a:p>
            <a:pPr marL="0" indent="0">
              <a:buNone/>
            </a:pPr>
            <a:endParaRPr lang="en-SG" dirty="0">
              <a:solidFill>
                <a:schemeClr val="bg2">
                  <a:lumMod val="90000"/>
                </a:schemeClr>
              </a:solidFill>
            </a:endParaRPr>
          </a:p>
          <a:p>
            <a:r>
              <a:rPr lang="en-SG" dirty="0">
                <a:solidFill>
                  <a:schemeClr val="bg2">
                    <a:lumMod val="90000"/>
                  </a:schemeClr>
                </a:solidFill>
              </a:rPr>
              <a:t>Gaussian Processes (GP) to jointly</a:t>
            </a:r>
          </a:p>
          <a:p>
            <a:pPr lvl="1"/>
            <a:r>
              <a:rPr lang="en-SG" dirty="0">
                <a:solidFill>
                  <a:schemeClr val="bg2">
                    <a:lumMod val="90000"/>
                  </a:schemeClr>
                </a:solidFill>
              </a:rPr>
              <a:t>Learn the payoffs</a:t>
            </a:r>
          </a:p>
          <a:p>
            <a:pPr lvl="1"/>
            <a:r>
              <a:rPr lang="en-SG" dirty="0">
                <a:solidFill>
                  <a:schemeClr val="bg2">
                    <a:lumMod val="90000"/>
                  </a:schemeClr>
                </a:solidFill>
              </a:rPr>
              <a:t>Approximate the regret</a:t>
            </a:r>
          </a:p>
          <a:p>
            <a:pPr lvl="1"/>
            <a:r>
              <a:rPr lang="en-SG" dirty="0">
                <a:solidFill>
                  <a:schemeClr val="bg2">
                    <a:lumMod val="90000"/>
                  </a:schemeClr>
                </a:solidFill>
              </a:rPr>
              <a:t>Minimize the regret</a:t>
            </a:r>
            <a:endParaRPr lang="en-US" dirty="0">
              <a:solidFill>
                <a:schemeClr val="bg2">
                  <a:lumMod val="90000"/>
                </a:schemeClr>
              </a:solidFill>
            </a:endParaRPr>
          </a:p>
        </p:txBody>
      </p:sp>
      <p:pic>
        <p:nvPicPr>
          <p:cNvPr id="3" name="Picture 2">
            <a:extLst>
              <a:ext uri="{FF2B5EF4-FFF2-40B4-BE49-F238E27FC236}">
                <a16:creationId xmlns:a16="http://schemas.microsoft.com/office/drawing/2014/main" id="{BC2B1490-C1B3-B14A-994F-0FC6689017DE}"/>
              </a:ext>
            </a:extLst>
          </p:cNvPr>
          <p:cNvPicPr>
            <a:picLocks noChangeAspect="1"/>
          </p:cNvPicPr>
          <p:nvPr/>
        </p:nvPicPr>
        <p:blipFill>
          <a:blip r:embed="rId3"/>
          <a:stretch>
            <a:fillRect/>
          </a:stretch>
        </p:blipFill>
        <p:spPr>
          <a:xfrm>
            <a:off x="1779332" y="2487168"/>
            <a:ext cx="8633335" cy="3324873"/>
          </a:xfrm>
          <a:prstGeom prst="rect">
            <a:avLst/>
          </a:prstGeom>
        </p:spPr>
      </p:pic>
    </p:spTree>
    <p:extLst>
      <p:ext uri="{BB962C8B-B14F-4D97-AF65-F5344CB8AC3E}">
        <p14:creationId xmlns:p14="http://schemas.microsoft.com/office/powerpoint/2010/main" val="2388500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9262-AAF1-3543-BE2D-8111196371A7}"/>
              </a:ext>
            </a:extLst>
          </p:cNvPr>
          <p:cNvSpPr>
            <a:spLocks noGrp="1"/>
          </p:cNvSpPr>
          <p:nvPr>
            <p:ph type="title"/>
          </p:nvPr>
        </p:nvSpPr>
        <p:spPr/>
        <p:txBody>
          <a:bodyPr/>
          <a:lstStyle/>
          <a:p>
            <a:r>
              <a:rPr lang="en-US" dirty="0"/>
              <a:t>Demo Time!</a:t>
            </a:r>
          </a:p>
        </p:txBody>
      </p:sp>
      <p:sp>
        <p:nvSpPr>
          <p:cNvPr id="3" name="Content Placeholder 2">
            <a:extLst>
              <a:ext uri="{FF2B5EF4-FFF2-40B4-BE49-F238E27FC236}">
                <a16:creationId xmlns:a16="http://schemas.microsoft.com/office/drawing/2014/main" id="{D71D2712-4A04-814A-BC41-AE645E192323}"/>
              </a:ext>
            </a:extLst>
          </p:cNvPr>
          <p:cNvSpPr>
            <a:spLocks noGrp="1"/>
          </p:cNvSpPr>
          <p:nvPr>
            <p:ph idx="1"/>
          </p:nvPr>
        </p:nvSpPr>
        <p:spPr/>
        <p:txBody>
          <a:bodyPr/>
          <a:lstStyle/>
          <a:p>
            <a:endParaRPr lang="en-US" dirty="0"/>
          </a:p>
          <a:p>
            <a:endParaRPr lang="en-US" dirty="0"/>
          </a:p>
          <a:p>
            <a:endParaRPr lang="en-US" dirty="0"/>
          </a:p>
          <a:p>
            <a:r>
              <a:rPr lang="en-US" dirty="0"/>
              <a:t>Code @ </a:t>
            </a:r>
            <a:r>
              <a:rPr lang="en-US" dirty="0">
                <a:hlinkClick r:id="rId2"/>
              </a:rPr>
              <a:t>https://github.com/ALFA-group/bayesopt-nash-eq</a:t>
            </a:r>
            <a:endParaRPr lang="en-US" dirty="0"/>
          </a:p>
          <a:p>
            <a:endParaRPr lang="en-US" dirty="0"/>
          </a:p>
        </p:txBody>
      </p:sp>
      <p:sp>
        <p:nvSpPr>
          <p:cNvPr id="4" name="Date Placeholder 3">
            <a:extLst>
              <a:ext uri="{FF2B5EF4-FFF2-40B4-BE49-F238E27FC236}">
                <a16:creationId xmlns:a16="http://schemas.microsoft.com/office/drawing/2014/main" id="{A0B69DFB-0C48-B644-834B-54F5A68F2229}"/>
              </a:ext>
            </a:extLst>
          </p:cNvPr>
          <p:cNvSpPr>
            <a:spLocks noGrp="1"/>
          </p:cNvSpPr>
          <p:nvPr>
            <p:ph type="dt" sz="half" idx="10"/>
          </p:nvPr>
        </p:nvSpPr>
        <p:spPr/>
        <p:txBody>
          <a:bodyPr/>
          <a:lstStyle/>
          <a:p>
            <a:fld id="{7ABC39A6-8570-4C4F-8908-75FB46972F7A}" type="datetime1">
              <a:rPr lang="en-SG" smtClean="0"/>
              <a:t>12/7/18</a:t>
            </a:fld>
            <a:endParaRPr lang="en-US"/>
          </a:p>
        </p:txBody>
      </p:sp>
      <p:sp>
        <p:nvSpPr>
          <p:cNvPr id="5" name="Footer Placeholder 4">
            <a:extLst>
              <a:ext uri="{FF2B5EF4-FFF2-40B4-BE49-F238E27FC236}">
                <a16:creationId xmlns:a16="http://schemas.microsoft.com/office/drawing/2014/main" id="{F5B9E899-3958-FF47-8E64-43EA537A2A5B}"/>
              </a:ext>
            </a:extLst>
          </p:cNvPr>
          <p:cNvSpPr>
            <a:spLocks noGrp="1"/>
          </p:cNvSpPr>
          <p:nvPr>
            <p:ph type="ftr" sz="quarter" idx="11"/>
          </p:nvPr>
        </p:nvSpPr>
        <p:spPr/>
        <p:txBody>
          <a:bodyPr/>
          <a:lstStyle/>
          <a:p>
            <a:r>
              <a:rPr lang="en-US" dirty="0"/>
              <a:t>OptMAS-18</a:t>
            </a:r>
          </a:p>
        </p:txBody>
      </p:sp>
      <p:sp>
        <p:nvSpPr>
          <p:cNvPr id="6" name="Slide Number Placeholder 5">
            <a:extLst>
              <a:ext uri="{FF2B5EF4-FFF2-40B4-BE49-F238E27FC236}">
                <a16:creationId xmlns:a16="http://schemas.microsoft.com/office/drawing/2014/main" id="{F11BEC4A-E61A-AB4D-B7F2-9EDD9CE0B4C7}"/>
              </a:ext>
            </a:extLst>
          </p:cNvPr>
          <p:cNvSpPr>
            <a:spLocks noGrp="1"/>
          </p:cNvSpPr>
          <p:nvPr>
            <p:ph type="sldNum" sz="quarter" idx="12"/>
          </p:nvPr>
        </p:nvSpPr>
        <p:spPr/>
        <p:txBody>
          <a:bodyPr/>
          <a:lstStyle/>
          <a:p>
            <a:fld id="{01347C34-8521-E449-AD0D-0D2CCDD32AB6}" type="slidenum">
              <a:rPr lang="en-US" smtClean="0"/>
              <a:t>16</a:t>
            </a:fld>
            <a:endParaRPr lang="en-US"/>
          </a:p>
        </p:txBody>
      </p:sp>
      <p:pic>
        <p:nvPicPr>
          <p:cNvPr id="7" name="Picture 6">
            <a:extLst>
              <a:ext uri="{FF2B5EF4-FFF2-40B4-BE49-F238E27FC236}">
                <a16:creationId xmlns:a16="http://schemas.microsoft.com/office/drawing/2014/main" id="{52209569-DAB5-6740-AB32-851469214C2C}"/>
              </a:ext>
            </a:extLst>
          </p:cNvPr>
          <p:cNvPicPr>
            <a:picLocks noChangeAspect="1"/>
          </p:cNvPicPr>
          <p:nvPr/>
        </p:nvPicPr>
        <p:blipFill>
          <a:blip r:embed="rId3"/>
          <a:stretch>
            <a:fillRect/>
          </a:stretch>
        </p:blipFill>
        <p:spPr>
          <a:xfrm>
            <a:off x="4038600" y="517260"/>
            <a:ext cx="1792935" cy="1021292"/>
          </a:xfrm>
          <a:prstGeom prst="rect">
            <a:avLst/>
          </a:prstGeom>
        </p:spPr>
      </p:pic>
    </p:spTree>
    <p:extLst>
      <p:ext uri="{BB962C8B-B14F-4D97-AF65-F5344CB8AC3E}">
        <p14:creationId xmlns:p14="http://schemas.microsoft.com/office/powerpoint/2010/main" val="2967575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502F0-F6A4-DE4D-B498-BF9429C8B175}"/>
              </a:ext>
            </a:extLst>
          </p:cNvPr>
          <p:cNvSpPr>
            <a:spLocks noGrp="1"/>
          </p:cNvSpPr>
          <p:nvPr>
            <p:ph type="title"/>
          </p:nvPr>
        </p:nvSpPr>
        <p:spPr/>
        <p:txBody>
          <a:bodyPr/>
          <a:lstStyle/>
          <a:p>
            <a:r>
              <a:rPr lang="en-US" dirty="0"/>
              <a:t>Experiments</a:t>
            </a:r>
          </a:p>
        </p:txBody>
      </p:sp>
      <p:sp>
        <p:nvSpPr>
          <p:cNvPr id="4" name="Date Placeholder 3">
            <a:extLst>
              <a:ext uri="{FF2B5EF4-FFF2-40B4-BE49-F238E27FC236}">
                <a16:creationId xmlns:a16="http://schemas.microsoft.com/office/drawing/2014/main" id="{788D8421-51CC-8840-8E3A-9EB67799EECD}"/>
              </a:ext>
            </a:extLst>
          </p:cNvPr>
          <p:cNvSpPr>
            <a:spLocks noGrp="1"/>
          </p:cNvSpPr>
          <p:nvPr>
            <p:ph type="dt" sz="half" idx="10"/>
          </p:nvPr>
        </p:nvSpPr>
        <p:spPr/>
        <p:txBody>
          <a:bodyPr/>
          <a:lstStyle/>
          <a:p>
            <a:fld id="{7ABC39A6-8570-4C4F-8908-75FB46972F7A}" type="datetime1">
              <a:rPr lang="en-SG" smtClean="0"/>
              <a:t>12/7/18</a:t>
            </a:fld>
            <a:endParaRPr lang="en-US"/>
          </a:p>
        </p:txBody>
      </p:sp>
      <p:sp>
        <p:nvSpPr>
          <p:cNvPr id="5" name="Footer Placeholder 4">
            <a:extLst>
              <a:ext uri="{FF2B5EF4-FFF2-40B4-BE49-F238E27FC236}">
                <a16:creationId xmlns:a16="http://schemas.microsoft.com/office/drawing/2014/main" id="{536A275C-4273-1348-8418-D2E9E42CC857}"/>
              </a:ext>
            </a:extLst>
          </p:cNvPr>
          <p:cNvSpPr>
            <a:spLocks noGrp="1"/>
          </p:cNvSpPr>
          <p:nvPr>
            <p:ph type="ftr" sz="quarter" idx="11"/>
          </p:nvPr>
        </p:nvSpPr>
        <p:spPr/>
        <p:txBody>
          <a:bodyPr/>
          <a:lstStyle/>
          <a:p>
            <a:r>
              <a:rPr lang="en-US"/>
              <a:t>OptMAS-18</a:t>
            </a:r>
            <a:endParaRPr lang="en-US" dirty="0"/>
          </a:p>
        </p:txBody>
      </p:sp>
      <p:sp>
        <p:nvSpPr>
          <p:cNvPr id="6" name="Slide Number Placeholder 5">
            <a:extLst>
              <a:ext uri="{FF2B5EF4-FFF2-40B4-BE49-F238E27FC236}">
                <a16:creationId xmlns:a16="http://schemas.microsoft.com/office/drawing/2014/main" id="{671E1EF1-6D84-DD4F-A2A5-3AD7E2E83167}"/>
              </a:ext>
            </a:extLst>
          </p:cNvPr>
          <p:cNvSpPr>
            <a:spLocks noGrp="1"/>
          </p:cNvSpPr>
          <p:nvPr>
            <p:ph type="sldNum" sz="quarter" idx="12"/>
          </p:nvPr>
        </p:nvSpPr>
        <p:spPr/>
        <p:txBody>
          <a:bodyPr/>
          <a:lstStyle/>
          <a:p>
            <a:fld id="{01347C34-8521-E449-AD0D-0D2CCDD32AB6}" type="slidenum">
              <a:rPr lang="en-US" smtClean="0"/>
              <a:t>17</a:t>
            </a:fld>
            <a:endParaRPr lang="en-US"/>
          </a:p>
        </p:txBody>
      </p:sp>
      <p:pic>
        <p:nvPicPr>
          <p:cNvPr id="7" name="Picture 6">
            <a:extLst>
              <a:ext uri="{FF2B5EF4-FFF2-40B4-BE49-F238E27FC236}">
                <a16:creationId xmlns:a16="http://schemas.microsoft.com/office/drawing/2014/main" id="{EA969AC4-8BFF-7F42-BC76-0F285C15072E}"/>
              </a:ext>
            </a:extLst>
          </p:cNvPr>
          <p:cNvPicPr>
            <a:picLocks noChangeAspect="1"/>
          </p:cNvPicPr>
          <p:nvPr/>
        </p:nvPicPr>
        <p:blipFill>
          <a:blip r:embed="rId2"/>
          <a:stretch>
            <a:fillRect/>
          </a:stretch>
        </p:blipFill>
        <p:spPr>
          <a:xfrm>
            <a:off x="5356225" y="1825625"/>
            <a:ext cx="5865283" cy="4076580"/>
          </a:xfrm>
          <a:prstGeom prst="rect">
            <a:avLst/>
          </a:prstGeom>
        </p:spPr>
      </p:pic>
      <p:pic>
        <p:nvPicPr>
          <p:cNvPr id="8" name="Picture 7">
            <a:extLst>
              <a:ext uri="{FF2B5EF4-FFF2-40B4-BE49-F238E27FC236}">
                <a16:creationId xmlns:a16="http://schemas.microsoft.com/office/drawing/2014/main" id="{C2E2B64C-ECCA-C642-9604-5801202A562A}"/>
              </a:ext>
            </a:extLst>
          </p:cNvPr>
          <p:cNvPicPr>
            <a:picLocks noChangeAspect="1"/>
          </p:cNvPicPr>
          <p:nvPr/>
        </p:nvPicPr>
        <p:blipFill>
          <a:blip r:embed="rId3"/>
          <a:stretch>
            <a:fillRect/>
          </a:stretch>
        </p:blipFill>
        <p:spPr>
          <a:xfrm>
            <a:off x="707517" y="3134485"/>
            <a:ext cx="4356100" cy="1187251"/>
          </a:xfrm>
          <a:prstGeom prst="rect">
            <a:avLst/>
          </a:prstGeom>
        </p:spPr>
      </p:pic>
    </p:spTree>
    <p:extLst>
      <p:ext uri="{BB962C8B-B14F-4D97-AF65-F5344CB8AC3E}">
        <p14:creationId xmlns:p14="http://schemas.microsoft.com/office/powerpoint/2010/main" val="1844007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E777F-5D38-BC4E-AE02-908B93993970}"/>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B3157E0A-D6B5-B74E-A5EE-B7043629E671}"/>
              </a:ext>
            </a:extLst>
          </p:cNvPr>
          <p:cNvSpPr>
            <a:spLocks noGrp="1"/>
          </p:cNvSpPr>
          <p:nvPr>
            <p:ph idx="1"/>
          </p:nvPr>
        </p:nvSpPr>
        <p:spPr/>
        <p:txBody>
          <a:bodyPr/>
          <a:lstStyle/>
          <a:p>
            <a:r>
              <a:rPr lang="en-US" dirty="0"/>
              <a:t>Cybersecurity Application</a:t>
            </a:r>
          </a:p>
          <a:p>
            <a:r>
              <a:rPr lang="en-US" dirty="0"/>
              <a:t>Scalability</a:t>
            </a:r>
          </a:p>
          <a:p>
            <a:pPr lvl="1"/>
            <a:r>
              <a:rPr lang="en-US" dirty="0"/>
              <a:t>Computational Complexity O(n^3)</a:t>
            </a:r>
          </a:p>
          <a:p>
            <a:pPr lvl="1"/>
            <a:r>
              <a:rPr lang="en-US" dirty="0"/>
              <a:t>Higher Dimensions</a:t>
            </a:r>
          </a:p>
          <a:p>
            <a:r>
              <a:rPr lang="en-US" dirty="0"/>
              <a:t>Model Overfitting</a:t>
            </a:r>
          </a:p>
          <a:p>
            <a:endParaRPr lang="en-US" dirty="0"/>
          </a:p>
          <a:p>
            <a:endParaRPr lang="en-US" dirty="0"/>
          </a:p>
        </p:txBody>
      </p:sp>
      <p:sp>
        <p:nvSpPr>
          <p:cNvPr id="4" name="Date Placeholder 3">
            <a:extLst>
              <a:ext uri="{FF2B5EF4-FFF2-40B4-BE49-F238E27FC236}">
                <a16:creationId xmlns:a16="http://schemas.microsoft.com/office/drawing/2014/main" id="{D1D4B7DF-BDE1-F14C-A764-D225F6C15448}"/>
              </a:ext>
            </a:extLst>
          </p:cNvPr>
          <p:cNvSpPr>
            <a:spLocks noGrp="1"/>
          </p:cNvSpPr>
          <p:nvPr>
            <p:ph type="dt" sz="half" idx="10"/>
          </p:nvPr>
        </p:nvSpPr>
        <p:spPr/>
        <p:txBody>
          <a:bodyPr/>
          <a:lstStyle/>
          <a:p>
            <a:fld id="{7ABC39A6-8570-4C4F-8908-75FB46972F7A}" type="datetime1">
              <a:rPr lang="en-SG" smtClean="0"/>
              <a:t>12/7/18</a:t>
            </a:fld>
            <a:endParaRPr lang="en-US"/>
          </a:p>
        </p:txBody>
      </p:sp>
      <p:sp>
        <p:nvSpPr>
          <p:cNvPr id="5" name="Footer Placeholder 4">
            <a:extLst>
              <a:ext uri="{FF2B5EF4-FFF2-40B4-BE49-F238E27FC236}">
                <a16:creationId xmlns:a16="http://schemas.microsoft.com/office/drawing/2014/main" id="{F18CFC03-5E3B-7846-96F3-3D3117AB0EEC}"/>
              </a:ext>
            </a:extLst>
          </p:cNvPr>
          <p:cNvSpPr>
            <a:spLocks noGrp="1"/>
          </p:cNvSpPr>
          <p:nvPr>
            <p:ph type="ftr" sz="quarter" idx="11"/>
          </p:nvPr>
        </p:nvSpPr>
        <p:spPr/>
        <p:txBody>
          <a:bodyPr/>
          <a:lstStyle/>
          <a:p>
            <a:r>
              <a:rPr lang="en-US"/>
              <a:t>OptMAS-18</a:t>
            </a:r>
            <a:endParaRPr lang="en-US" dirty="0"/>
          </a:p>
        </p:txBody>
      </p:sp>
      <p:sp>
        <p:nvSpPr>
          <p:cNvPr id="6" name="Slide Number Placeholder 5">
            <a:extLst>
              <a:ext uri="{FF2B5EF4-FFF2-40B4-BE49-F238E27FC236}">
                <a16:creationId xmlns:a16="http://schemas.microsoft.com/office/drawing/2014/main" id="{D6F0C521-5D1A-9B4F-89D7-83C28A4015A8}"/>
              </a:ext>
            </a:extLst>
          </p:cNvPr>
          <p:cNvSpPr>
            <a:spLocks noGrp="1"/>
          </p:cNvSpPr>
          <p:nvPr>
            <p:ph type="sldNum" sz="quarter" idx="12"/>
          </p:nvPr>
        </p:nvSpPr>
        <p:spPr/>
        <p:txBody>
          <a:bodyPr/>
          <a:lstStyle/>
          <a:p>
            <a:fld id="{01347C34-8521-E449-AD0D-0D2CCDD32AB6}" type="slidenum">
              <a:rPr lang="en-US" smtClean="0"/>
              <a:t>18</a:t>
            </a:fld>
            <a:endParaRPr lang="en-US"/>
          </a:p>
        </p:txBody>
      </p:sp>
    </p:spTree>
    <p:extLst>
      <p:ext uri="{BB962C8B-B14F-4D97-AF65-F5344CB8AC3E}">
        <p14:creationId xmlns:p14="http://schemas.microsoft.com/office/powerpoint/2010/main" val="3101342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98C88-DC93-DB43-832D-0058A75BE8C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313A9356-221E-8B42-BF1E-381897CFB0F6}"/>
              </a:ext>
            </a:extLst>
          </p:cNvPr>
          <p:cNvSpPr>
            <a:spLocks noGrp="1"/>
          </p:cNvSpPr>
          <p:nvPr>
            <p:ph idx="1"/>
          </p:nvPr>
        </p:nvSpPr>
        <p:spPr/>
        <p:txBody>
          <a:bodyPr>
            <a:normAutofit fontScale="92500" lnSpcReduction="10000"/>
          </a:bodyPr>
          <a:lstStyle/>
          <a:p>
            <a:r>
              <a:rPr lang="en-US" dirty="0"/>
              <a:t>Cybersecurity Application:</a:t>
            </a:r>
            <a:br>
              <a:rPr lang="en-US" dirty="0"/>
            </a:br>
            <a:br>
              <a:rPr lang="en-US" dirty="0"/>
            </a:br>
            <a:r>
              <a:rPr lang="en-US" dirty="0"/>
              <a:t>	</a:t>
            </a:r>
            <a:r>
              <a:rPr lang="en-SG" b="1" dirty="0"/>
              <a:t>Computer Network Security</a:t>
            </a:r>
          </a:p>
          <a:p>
            <a:endParaRPr lang="en-SG" b="1" dirty="0"/>
          </a:p>
          <a:p>
            <a:pPr marL="0" indent="0">
              <a:buNone/>
            </a:pPr>
            <a:endParaRPr lang="en-SG" b="1" i="1" dirty="0"/>
          </a:p>
          <a:p>
            <a:r>
              <a:rPr lang="en-SG" b="1" dirty="0">
                <a:solidFill>
                  <a:srgbClr val="C00000"/>
                </a:solidFill>
              </a:rPr>
              <a:t>Noisy Simulation model</a:t>
            </a:r>
            <a:r>
              <a:rPr lang="en-SG" dirty="0"/>
              <a:t> for attacker-defender engagement</a:t>
            </a:r>
          </a:p>
          <a:p>
            <a:r>
              <a:rPr lang="en-SG" dirty="0"/>
              <a:t>Continuous </a:t>
            </a:r>
            <a:r>
              <a:rPr lang="en-SG" b="1" dirty="0">
                <a:solidFill>
                  <a:srgbClr val="C00000"/>
                </a:solidFill>
              </a:rPr>
              <a:t>(real-valued) </a:t>
            </a:r>
            <a:r>
              <a:rPr lang="en-SG" dirty="0"/>
              <a:t>actions (e.g., budget allocation)</a:t>
            </a:r>
          </a:p>
          <a:p>
            <a:r>
              <a:rPr lang="en-SG" b="1" dirty="0">
                <a:solidFill>
                  <a:srgbClr val="C00000"/>
                </a:solidFill>
              </a:rPr>
              <a:t>Expensive</a:t>
            </a:r>
            <a:r>
              <a:rPr lang="en-SG" dirty="0"/>
              <a:t> running time (simulation run ~ 10 seconds)</a:t>
            </a:r>
          </a:p>
          <a:p>
            <a:endParaRPr lang="en-SG" b="1" i="1" dirty="0"/>
          </a:p>
          <a:p>
            <a:r>
              <a:rPr lang="en-SG" dirty="0"/>
              <a:t>Compute </a:t>
            </a:r>
            <a:r>
              <a:rPr lang="en-SG" b="1" dirty="0">
                <a:solidFill>
                  <a:schemeClr val="accent6">
                    <a:lumMod val="75000"/>
                  </a:schemeClr>
                </a:solidFill>
              </a:rPr>
              <a:t>Pure Nash Equilibrium (PNE)</a:t>
            </a:r>
            <a:r>
              <a:rPr lang="en-SG" dirty="0"/>
              <a:t> or an approximate</a:t>
            </a:r>
          </a:p>
          <a:p>
            <a:pPr marL="0" indent="0">
              <a:buNone/>
            </a:pPr>
            <a:endParaRPr lang="en-US" i="1" dirty="0"/>
          </a:p>
          <a:p>
            <a:endParaRPr lang="en-US" i="1" dirty="0"/>
          </a:p>
          <a:p>
            <a:endParaRPr lang="en-US" i="1" dirty="0"/>
          </a:p>
          <a:p>
            <a:endParaRPr lang="en-US" i="1" dirty="0"/>
          </a:p>
        </p:txBody>
      </p:sp>
      <p:sp>
        <p:nvSpPr>
          <p:cNvPr id="4" name="Date Placeholder 3">
            <a:extLst>
              <a:ext uri="{FF2B5EF4-FFF2-40B4-BE49-F238E27FC236}">
                <a16:creationId xmlns:a16="http://schemas.microsoft.com/office/drawing/2014/main" id="{6AA0886E-5019-2343-9F9C-8DE282F9846B}"/>
              </a:ext>
            </a:extLst>
          </p:cNvPr>
          <p:cNvSpPr>
            <a:spLocks noGrp="1"/>
          </p:cNvSpPr>
          <p:nvPr>
            <p:ph type="dt" sz="half" idx="10"/>
          </p:nvPr>
        </p:nvSpPr>
        <p:spPr/>
        <p:txBody>
          <a:bodyPr/>
          <a:lstStyle/>
          <a:p>
            <a:fld id="{7ABC39A6-8570-4C4F-8908-75FB46972F7A}" type="datetime1">
              <a:rPr lang="en-SG" smtClean="0"/>
              <a:t>13/7/18</a:t>
            </a:fld>
            <a:endParaRPr lang="en-US"/>
          </a:p>
        </p:txBody>
      </p:sp>
      <p:sp>
        <p:nvSpPr>
          <p:cNvPr id="5" name="Footer Placeholder 4">
            <a:extLst>
              <a:ext uri="{FF2B5EF4-FFF2-40B4-BE49-F238E27FC236}">
                <a16:creationId xmlns:a16="http://schemas.microsoft.com/office/drawing/2014/main" id="{29B7D259-812F-A147-BF74-A0EF44CAB822}"/>
              </a:ext>
            </a:extLst>
          </p:cNvPr>
          <p:cNvSpPr>
            <a:spLocks noGrp="1"/>
          </p:cNvSpPr>
          <p:nvPr>
            <p:ph type="ftr" sz="quarter" idx="11"/>
          </p:nvPr>
        </p:nvSpPr>
        <p:spPr/>
        <p:txBody>
          <a:bodyPr/>
          <a:lstStyle/>
          <a:p>
            <a:r>
              <a:rPr lang="en-US"/>
              <a:t>OptMAS-18</a:t>
            </a:r>
            <a:endParaRPr lang="en-US" dirty="0"/>
          </a:p>
        </p:txBody>
      </p:sp>
      <p:sp>
        <p:nvSpPr>
          <p:cNvPr id="6" name="Slide Number Placeholder 5">
            <a:extLst>
              <a:ext uri="{FF2B5EF4-FFF2-40B4-BE49-F238E27FC236}">
                <a16:creationId xmlns:a16="http://schemas.microsoft.com/office/drawing/2014/main" id="{B2545EBA-3537-DD4D-9F74-02AC6EDA616A}"/>
              </a:ext>
            </a:extLst>
          </p:cNvPr>
          <p:cNvSpPr>
            <a:spLocks noGrp="1"/>
          </p:cNvSpPr>
          <p:nvPr>
            <p:ph type="sldNum" sz="quarter" idx="12"/>
          </p:nvPr>
        </p:nvSpPr>
        <p:spPr/>
        <p:txBody>
          <a:bodyPr/>
          <a:lstStyle/>
          <a:p>
            <a:fld id="{01347C34-8521-E449-AD0D-0D2CCDD32AB6}" type="slidenum">
              <a:rPr lang="en-US" smtClean="0"/>
              <a:t>1</a:t>
            </a:fld>
            <a:endParaRPr lang="en-US"/>
          </a:p>
        </p:txBody>
      </p:sp>
      <p:sp>
        <p:nvSpPr>
          <p:cNvPr id="7" name="TextBox 6">
            <a:extLst>
              <a:ext uri="{FF2B5EF4-FFF2-40B4-BE49-F238E27FC236}">
                <a16:creationId xmlns:a16="http://schemas.microsoft.com/office/drawing/2014/main" id="{80DC4C36-490E-F54B-A381-D6D68EC4DA0D}"/>
              </a:ext>
            </a:extLst>
          </p:cNvPr>
          <p:cNvSpPr txBox="1"/>
          <p:nvPr/>
        </p:nvSpPr>
        <p:spPr>
          <a:xfrm>
            <a:off x="1729409" y="2826175"/>
            <a:ext cx="7388087" cy="923330"/>
          </a:xfrm>
          <a:prstGeom prst="rect">
            <a:avLst/>
          </a:prstGeom>
          <a:noFill/>
        </p:spPr>
        <p:txBody>
          <a:bodyPr wrap="square" rtlCol="0">
            <a:spAutoFit/>
          </a:bodyPr>
          <a:lstStyle/>
          <a:p>
            <a:pPr algn="just"/>
            <a:r>
              <a:rPr lang="en-SG" i="1" dirty="0" err="1"/>
              <a:t>Hemberg</a:t>
            </a:r>
            <a:r>
              <a:rPr lang="en-SG" i="1" dirty="0"/>
              <a:t> et al. "Adversarial co-evolution of attack and </a:t>
            </a:r>
            <a:r>
              <a:rPr lang="en-SG" i="1" dirty="0" err="1"/>
              <a:t>defense</a:t>
            </a:r>
            <a:r>
              <a:rPr lang="en-SG" i="1" dirty="0"/>
              <a:t> in a segmented computer network environment." GECCO, 2018.</a:t>
            </a:r>
            <a:endParaRPr lang="en-US" i="1" dirty="0"/>
          </a:p>
          <a:p>
            <a:endParaRPr lang="en-US" i="1" dirty="0"/>
          </a:p>
        </p:txBody>
      </p:sp>
    </p:spTree>
    <p:extLst>
      <p:ext uri="{BB962C8B-B14F-4D97-AF65-F5344CB8AC3E}">
        <p14:creationId xmlns:p14="http://schemas.microsoft.com/office/powerpoint/2010/main" val="323236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395B70-6F7B-B445-8DA6-D3DDF04ED1F1}"/>
              </a:ext>
            </a:extLst>
          </p:cNvPr>
          <p:cNvSpPr>
            <a:spLocks noGrp="1"/>
          </p:cNvSpPr>
          <p:nvPr>
            <p:ph type="dt" sz="half" idx="10"/>
          </p:nvPr>
        </p:nvSpPr>
        <p:spPr/>
        <p:txBody>
          <a:bodyPr/>
          <a:lstStyle/>
          <a:p>
            <a:fld id="{7ABC39A6-8570-4C4F-8908-75FB46972F7A}" type="datetime1">
              <a:rPr lang="en-SG" smtClean="0"/>
              <a:t>12/7/18</a:t>
            </a:fld>
            <a:endParaRPr lang="en-US"/>
          </a:p>
        </p:txBody>
      </p:sp>
      <p:sp>
        <p:nvSpPr>
          <p:cNvPr id="5" name="Footer Placeholder 4">
            <a:extLst>
              <a:ext uri="{FF2B5EF4-FFF2-40B4-BE49-F238E27FC236}">
                <a16:creationId xmlns:a16="http://schemas.microsoft.com/office/drawing/2014/main" id="{77D94632-97D2-EA41-8C6F-2B12B5974411}"/>
              </a:ext>
            </a:extLst>
          </p:cNvPr>
          <p:cNvSpPr>
            <a:spLocks noGrp="1"/>
          </p:cNvSpPr>
          <p:nvPr>
            <p:ph type="ftr" sz="quarter" idx="11"/>
          </p:nvPr>
        </p:nvSpPr>
        <p:spPr/>
        <p:txBody>
          <a:bodyPr/>
          <a:lstStyle/>
          <a:p>
            <a:r>
              <a:rPr lang="en-US"/>
              <a:t>OptMAS-18</a:t>
            </a:r>
            <a:endParaRPr lang="en-US" dirty="0"/>
          </a:p>
        </p:txBody>
      </p:sp>
      <p:sp>
        <p:nvSpPr>
          <p:cNvPr id="6" name="Slide Number Placeholder 5">
            <a:extLst>
              <a:ext uri="{FF2B5EF4-FFF2-40B4-BE49-F238E27FC236}">
                <a16:creationId xmlns:a16="http://schemas.microsoft.com/office/drawing/2014/main" id="{865BF72A-6DB3-7846-83A6-CAFC5C82A9AB}"/>
              </a:ext>
            </a:extLst>
          </p:cNvPr>
          <p:cNvSpPr>
            <a:spLocks noGrp="1"/>
          </p:cNvSpPr>
          <p:nvPr>
            <p:ph type="sldNum" sz="quarter" idx="12"/>
          </p:nvPr>
        </p:nvSpPr>
        <p:spPr/>
        <p:txBody>
          <a:bodyPr/>
          <a:lstStyle/>
          <a:p>
            <a:fld id="{01347C34-8521-E449-AD0D-0D2CCDD32AB6}" type="slidenum">
              <a:rPr lang="en-US" smtClean="0"/>
              <a:t>19</a:t>
            </a:fld>
            <a:endParaRPr lang="en-US"/>
          </a:p>
        </p:txBody>
      </p:sp>
      <p:pic>
        <p:nvPicPr>
          <p:cNvPr id="7" name="Picture 6">
            <a:extLst>
              <a:ext uri="{FF2B5EF4-FFF2-40B4-BE49-F238E27FC236}">
                <a16:creationId xmlns:a16="http://schemas.microsoft.com/office/drawing/2014/main" id="{7386D919-0C6E-7644-AE72-40C72226B080}"/>
              </a:ext>
            </a:extLst>
          </p:cNvPr>
          <p:cNvPicPr>
            <a:picLocks noChangeAspect="1"/>
          </p:cNvPicPr>
          <p:nvPr/>
        </p:nvPicPr>
        <p:blipFill>
          <a:blip r:embed="rId2"/>
          <a:stretch>
            <a:fillRect/>
          </a:stretch>
        </p:blipFill>
        <p:spPr>
          <a:xfrm>
            <a:off x="596899" y="420996"/>
            <a:ext cx="4933427" cy="452608"/>
          </a:xfrm>
          <a:prstGeom prst="rect">
            <a:avLst/>
          </a:prstGeom>
        </p:spPr>
      </p:pic>
      <p:pic>
        <p:nvPicPr>
          <p:cNvPr id="10" name="Picture 9">
            <a:extLst>
              <a:ext uri="{FF2B5EF4-FFF2-40B4-BE49-F238E27FC236}">
                <a16:creationId xmlns:a16="http://schemas.microsoft.com/office/drawing/2014/main" id="{08D6ADAE-B96A-264C-8195-F51E0468B4F1}"/>
              </a:ext>
            </a:extLst>
          </p:cNvPr>
          <p:cNvPicPr>
            <a:picLocks noChangeAspect="1"/>
          </p:cNvPicPr>
          <p:nvPr/>
        </p:nvPicPr>
        <p:blipFill>
          <a:blip r:embed="rId3"/>
          <a:stretch>
            <a:fillRect/>
          </a:stretch>
        </p:blipFill>
        <p:spPr>
          <a:xfrm>
            <a:off x="948014" y="1331107"/>
            <a:ext cx="4683527" cy="4525433"/>
          </a:xfrm>
          <a:prstGeom prst="rect">
            <a:avLst/>
          </a:prstGeom>
        </p:spPr>
      </p:pic>
      <p:sp>
        <p:nvSpPr>
          <p:cNvPr id="11" name="Rectangle 10">
            <a:extLst>
              <a:ext uri="{FF2B5EF4-FFF2-40B4-BE49-F238E27FC236}">
                <a16:creationId xmlns:a16="http://schemas.microsoft.com/office/drawing/2014/main" id="{B0950200-7A0B-9041-94DB-1DBC512E940D}"/>
              </a:ext>
            </a:extLst>
          </p:cNvPr>
          <p:cNvSpPr/>
          <p:nvPr/>
        </p:nvSpPr>
        <p:spPr>
          <a:xfrm>
            <a:off x="2099733" y="420996"/>
            <a:ext cx="1016000" cy="452608"/>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6547C7-7F75-F949-9FDB-BC9B0A7E1DF2}"/>
              </a:ext>
            </a:extLst>
          </p:cNvPr>
          <p:cNvSpPr/>
          <p:nvPr/>
        </p:nvSpPr>
        <p:spPr>
          <a:xfrm>
            <a:off x="3454399" y="444597"/>
            <a:ext cx="868629" cy="429007"/>
          </a:xfrm>
          <a:prstGeom prst="rect">
            <a:avLst/>
          </a:prstGeom>
          <a:solidFill>
            <a:schemeClr val="accent2">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1C3BDCC-4594-4E4E-B519-B074FFDFD42A}"/>
              </a:ext>
            </a:extLst>
          </p:cNvPr>
          <p:cNvSpPr/>
          <p:nvPr/>
        </p:nvSpPr>
        <p:spPr>
          <a:xfrm>
            <a:off x="838199" y="1104802"/>
            <a:ext cx="4793341" cy="4751737"/>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BA9C749-F277-4348-889E-497757AF9725}"/>
              </a:ext>
            </a:extLst>
          </p:cNvPr>
          <p:cNvPicPr>
            <a:picLocks noChangeAspect="1"/>
          </p:cNvPicPr>
          <p:nvPr/>
        </p:nvPicPr>
        <p:blipFill>
          <a:blip r:embed="rId4"/>
          <a:stretch>
            <a:fillRect/>
          </a:stretch>
        </p:blipFill>
        <p:spPr>
          <a:xfrm>
            <a:off x="5698066" y="1331107"/>
            <a:ext cx="6045200" cy="2781300"/>
          </a:xfrm>
          <a:prstGeom prst="rect">
            <a:avLst/>
          </a:prstGeom>
        </p:spPr>
      </p:pic>
      <p:sp>
        <p:nvSpPr>
          <p:cNvPr id="14" name="Rectangle 13">
            <a:extLst>
              <a:ext uri="{FF2B5EF4-FFF2-40B4-BE49-F238E27FC236}">
                <a16:creationId xmlns:a16="http://schemas.microsoft.com/office/drawing/2014/main" id="{F8412DF3-723F-3D4B-9649-9FE10BF82D04}"/>
              </a:ext>
            </a:extLst>
          </p:cNvPr>
          <p:cNvSpPr/>
          <p:nvPr/>
        </p:nvSpPr>
        <p:spPr>
          <a:xfrm>
            <a:off x="5698066" y="1116603"/>
            <a:ext cx="6045200" cy="2995804"/>
          </a:xfrm>
          <a:prstGeom prst="rect">
            <a:avLst/>
          </a:prstGeom>
          <a:solidFill>
            <a:schemeClr val="accent2">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29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7EDD89C-CD83-BA4D-BE5D-1E06274ABEB2}"/>
              </a:ext>
            </a:extLst>
          </p:cNvPr>
          <p:cNvSpPr>
            <a:spLocks noGrp="1"/>
          </p:cNvSpPr>
          <p:nvPr>
            <p:ph type="dt" sz="half" idx="10"/>
          </p:nvPr>
        </p:nvSpPr>
        <p:spPr/>
        <p:txBody>
          <a:bodyPr/>
          <a:lstStyle/>
          <a:p>
            <a:fld id="{7ABC39A6-8570-4C4F-8908-75FB46972F7A}" type="datetime1">
              <a:rPr lang="en-SG" smtClean="0"/>
              <a:t>12/7/18</a:t>
            </a:fld>
            <a:endParaRPr lang="en-US"/>
          </a:p>
        </p:txBody>
      </p:sp>
      <p:sp>
        <p:nvSpPr>
          <p:cNvPr id="5" name="Footer Placeholder 4">
            <a:extLst>
              <a:ext uri="{FF2B5EF4-FFF2-40B4-BE49-F238E27FC236}">
                <a16:creationId xmlns:a16="http://schemas.microsoft.com/office/drawing/2014/main" id="{DC4B2D52-0B80-924E-B12F-08C0488248FF}"/>
              </a:ext>
            </a:extLst>
          </p:cNvPr>
          <p:cNvSpPr>
            <a:spLocks noGrp="1"/>
          </p:cNvSpPr>
          <p:nvPr>
            <p:ph type="ftr" sz="quarter" idx="11"/>
          </p:nvPr>
        </p:nvSpPr>
        <p:spPr/>
        <p:txBody>
          <a:bodyPr/>
          <a:lstStyle/>
          <a:p>
            <a:r>
              <a:rPr lang="en-US"/>
              <a:t>OptMAS-18</a:t>
            </a:r>
            <a:endParaRPr lang="en-US" dirty="0"/>
          </a:p>
        </p:txBody>
      </p:sp>
      <p:sp>
        <p:nvSpPr>
          <p:cNvPr id="6" name="Slide Number Placeholder 5">
            <a:extLst>
              <a:ext uri="{FF2B5EF4-FFF2-40B4-BE49-F238E27FC236}">
                <a16:creationId xmlns:a16="http://schemas.microsoft.com/office/drawing/2014/main" id="{E63DC716-80BB-244E-B2DB-8D79634622AF}"/>
              </a:ext>
            </a:extLst>
          </p:cNvPr>
          <p:cNvSpPr>
            <a:spLocks noGrp="1"/>
          </p:cNvSpPr>
          <p:nvPr>
            <p:ph type="sldNum" sz="quarter" idx="12"/>
          </p:nvPr>
        </p:nvSpPr>
        <p:spPr/>
        <p:txBody>
          <a:bodyPr/>
          <a:lstStyle/>
          <a:p>
            <a:fld id="{01347C34-8521-E449-AD0D-0D2CCDD32AB6}" type="slidenum">
              <a:rPr lang="en-US" smtClean="0"/>
              <a:t>2</a:t>
            </a:fld>
            <a:endParaRPr lang="en-US"/>
          </a:p>
        </p:txBody>
      </p:sp>
      <p:pic>
        <p:nvPicPr>
          <p:cNvPr id="7" name="Picture 6">
            <a:extLst>
              <a:ext uri="{FF2B5EF4-FFF2-40B4-BE49-F238E27FC236}">
                <a16:creationId xmlns:a16="http://schemas.microsoft.com/office/drawing/2014/main" id="{F8844D65-7CF0-F24F-90FC-88E67C302BBE}"/>
              </a:ext>
            </a:extLst>
          </p:cNvPr>
          <p:cNvPicPr>
            <a:picLocks noChangeAspect="1"/>
          </p:cNvPicPr>
          <p:nvPr/>
        </p:nvPicPr>
        <p:blipFill>
          <a:blip r:embed="rId3"/>
          <a:stretch>
            <a:fillRect/>
          </a:stretch>
        </p:blipFill>
        <p:spPr>
          <a:xfrm>
            <a:off x="2730500" y="819150"/>
            <a:ext cx="6731000" cy="4914900"/>
          </a:xfrm>
          <a:prstGeom prst="rect">
            <a:avLst/>
          </a:prstGeom>
          <a:effectLst>
            <a:softEdge rad="114300"/>
          </a:effectLst>
        </p:spPr>
      </p:pic>
      <p:sp>
        <p:nvSpPr>
          <p:cNvPr id="2" name="TextBox 1">
            <a:extLst>
              <a:ext uri="{FF2B5EF4-FFF2-40B4-BE49-F238E27FC236}">
                <a16:creationId xmlns:a16="http://schemas.microsoft.com/office/drawing/2014/main" id="{D382FBFB-46FC-8042-8F01-E943AE045117}"/>
              </a:ext>
            </a:extLst>
          </p:cNvPr>
          <p:cNvSpPr txBox="1"/>
          <p:nvPr/>
        </p:nvSpPr>
        <p:spPr>
          <a:xfrm>
            <a:off x="7834184" y="5653300"/>
            <a:ext cx="2669060" cy="261610"/>
          </a:xfrm>
          <a:prstGeom prst="rect">
            <a:avLst/>
          </a:prstGeom>
          <a:noFill/>
        </p:spPr>
        <p:txBody>
          <a:bodyPr wrap="square" rtlCol="0">
            <a:spAutoFit/>
          </a:bodyPr>
          <a:lstStyle/>
          <a:p>
            <a:pPr lvl="1"/>
            <a:r>
              <a:rPr lang="en-US" sz="1100" i="1" dirty="0"/>
              <a:t>Courtesy of UPSE</a:t>
            </a:r>
          </a:p>
        </p:txBody>
      </p:sp>
    </p:spTree>
    <p:extLst>
      <p:ext uri="{BB962C8B-B14F-4D97-AF65-F5344CB8AC3E}">
        <p14:creationId xmlns:p14="http://schemas.microsoft.com/office/powerpoint/2010/main" val="2936389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975CD-8CF3-464F-9828-FB506826259E}"/>
              </a:ext>
            </a:extLst>
          </p:cNvPr>
          <p:cNvSpPr>
            <a:spLocks noGrp="1"/>
          </p:cNvSpPr>
          <p:nvPr>
            <p:ph type="title"/>
          </p:nvPr>
        </p:nvSpPr>
        <p:spPr/>
        <p:txBody>
          <a:bodyPr>
            <a:normAutofit/>
          </a:bodyPr>
          <a:lstStyle/>
          <a:p>
            <a:r>
              <a:rPr lang="en-US" sz="4000" dirty="0"/>
              <a:t>NE : </a:t>
            </a:r>
            <a:r>
              <a:rPr lang="en-US" sz="4000" dirty="0">
                <a:solidFill>
                  <a:schemeClr val="accent2">
                    <a:lumMod val="75000"/>
                  </a:schemeClr>
                </a:solidFill>
              </a:rPr>
              <a:t>Game-Theoretic Regret View</a:t>
            </a:r>
          </a:p>
        </p:txBody>
      </p:sp>
      <p:sp>
        <p:nvSpPr>
          <p:cNvPr id="3" name="Content Placeholder 2">
            <a:extLst>
              <a:ext uri="{FF2B5EF4-FFF2-40B4-BE49-F238E27FC236}">
                <a16:creationId xmlns:a16="http://schemas.microsoft.com/office/drawing/2014/main" id="{359E3738-BF66-0643-9556-F8388EC3C1DF}"/>
              </a:ext>
            </a:extLst>
          </p:cNvPr>
          <p:cNvSpPr>
            <a:spLocks noGrp="1"/>
          </p:cNvSpPr>
          <p:nvPr>
            <p:ph idx="1"/>
          </p:nvPr>
        </p:nvSpPr>
        <p:spPr/>
        <p:txBody>
          <a:bodyPr>
            <a:normAutofit/>
          </a:bodyPr>
          <a:lstStyle/>
          <a:p>
            <a:r>
              <a:rPr lang="en-US" sz="2400" dirty="0"/>
              <a:t>i’s payoff</a:t>
            </a:r>
          </a:p>
          <a:p>
            <a:r>
              <a:rPr lang="en-US" sz="2400" dirty="0"/>
              <a:t>i’s best response</a:t>
            </a:r>
          </a:p>
          <a:p>
            <a:endParaRPr lang="en-US" sz="2400" dirty="0"/>
          </a:p>
          <a:p>
            <a:endParaRPr lang="en-US" sz="2400" dirty="0"/>
          </a:p>
          <a:p>
            <a:r>
              <a:rPr lang="en-US" sz="2400" b="1" dirty="0"/>
              <a:t>Game-theoretic regret</a:t>
            </a:r>
          </a:p>
          <a:p>
            <a:endParaRPr lang="en-US" sz="2400" dirty="0"/>
          </a:p>
          <a:p>
            <a:endParaRPr lang="en-US" sz="2400" dirty="0"/>
          </a:p>
          <a:p>
            <a:r>
              <a:rPr lang="en-SG" sz="2400" dirty="0"/>
              <a:t>A profile x ∈ X is an </a:t>
            </a:r>
            <a:r>
              <a:rPr lang="el-GR" sz="2400" dirty="0"/>
              <a:t>ε-</a:t>
            </a:r>
            <a:r>
              <a:rPr lang="en-SG" sz="2400" dirty="0"/>
              <a:t>NE if and only if</a:t>
            </a:r>
            <a:endParaRPr lang="en-US" sz="2400" dirty="0"/>
          </a:p>
        </p:txBody>
      </p:sp>
      <p:sp>
        <p:nvSpPr>
          <p:cNvPr id="4" name="Date Placeholder 3">
            <a:extLst>
              <a:ext uri="{FF2B5EF4-FFF2-40B4-BE49-F238E27FC236}">
                <a16:creationId xmlns:a16="http://schemas.microsoft.com/office/drawing/2014/main" id="{476E7ED0-1FC5-4342-8C69-91BC16C20AF4}"/>
              </a:ext>
            </a:extLst>
          </p:cNvPr>
          <p:cNvSpPr>
            <a:spLocks noGrp="1"/>
          </p:cNvSpPr>
          <p:nvPr>
            <p:ph type="dt" sz="half" idx="10"/>
          </p:nvPr>
        </p:nvSpPr>
        <p:spPr/>
        <p:txBody>
          <a:bodyPr/>
          <a:lstStyle/>
          <a:p>
            <a:fld id="{7ABC39A6-8570-4C4F-8908-75FB46972F7A}" type="datetime1">
              <a:rPr lang="en-SG" smtClean="0"/>
              <a:t>13/7/18</a:t>
            </a:fld>
            <a:endParaRPr lang="en-US"/>
          </a:p>
        </p:txBody>
      </p:sp>
      <p:sp>
        <p:nvSpPr>
          <p:cNvPr id="5" name="Footer Placeholder 4">
            <a:extLst>
              <a:ext uri="{FF2B5EF4-FFF2-40B4-BE49-F238E27FC236}">
                <a16:creationId xmlns:a16="http://schemas.microsoft.com/office/drawing/2014/main" id="{7FB9D02B-06AA-F841-9915-655867950834}"/>
              </a:ext>
            </a:extLst>
          </p:cNvPr>
          <p:cNvSpPr>
            <a:spLocks noGrp="1"/>
          </p:cNvSpPr>
          <p:nvPr>
            <p:ph type="ftr" sz="quarter" idx="11"/>
          </p:nvPr>
        </p:nvSpPr>
        <p:spPr/>
        <p:txBody>
          <a:bodyPr/>
          <a:lstStyle/>
          <a:p>
            <a:r>
              <a:rPr lang="en-US"/>
              <a:t>OptMAS-18</a:t>
            </a:r>
            <a:endParaRPr lang="en-US" dirty="0"/>
          </a:p>
        </p:txBody>
      </p:sp>
      <p:sp>
        <p:nvSpPr>
          <p:cNvPr id="6" name="Slide Number Placeholder 5">
            <a:extLst>
              <a:ext uri="{FF2B5EF4-FFF2-40B4-BE49-F238E27FC236}">
                <a16:creationId xmlns:a16="http://schemas.microsoft.com/office/drawing/2014/main" id="{F01D87DD-A28B-9647-AB73-E831EF5618C7}"/>
              </a:ext>
            </a:extLst>
          </p:cNvPr>
          <p:cNvSpPr>
            <a:spLocks noGrp="1"/>
          </p:cNvSpPr>
          <p:nvPr>
            <p:ph type="sldNum" sz="quarter" idx="12"/>
          </p:nvPr>
        </p:nvSpPr>
        <p:spPr/>
        <p:txBody>
          <a:bodyPr/>
          <a:lstStyle/>
          <a:p>
            <a:fld id="{01347C34-8521-E449-AD0D-0D2CCDD32AB6}" type="slidenum">
              <a:rPr lang="en-US" smtClean="0"/>
              <a:t>3</a:t>
            </a:fld>
            <a:endParaRPr lang="en-US"/>
          </a:p>
        </p:txBody>
      </p:sp>
      <p:pic>
        <p:nvPicPr>
          <p:cNvPr id="10" name="Picture 9">
            <a:extLst>
              <a:ext uri="{FF2B5EF4-FFF2-40B4-BE49-F238E27FC236}">
                <a16:creationId xmlns:a16="http://schemas.microsoft.com/office/drawing/2014/main" id="{1C437601-BF56-AD45-A158-64BA5B150C0E}"/>
              </a:ext>
            </a:extLst>
          </p:cNvPr>
          <p:cNvPicPr>
            <a:picLocks noChangeAspect="1"/>
          </p:cNvPicPr>
          <p:nvPr/>
        </p:nvPicPr>
        <p:blipFill>
          <a:blip r:embed="rId3"/>
          <a:stretch>
            <a:fillRect/>
          </a:stretch>
        </p:blipFill>
        <p:spPr>
          <a:xfrm>
            <a:off x="2434192" y="1725654"/>
            <a:ext cx="1463908" cy="483493"/>
          </a:xfrm>
          <a:prstGeom prst="rect">
            <a:avLst/>
          </a:prstGeom>
        </p:spPr>
      </p:pic>
      <p:pic>
        <p:nvPicPr>
          <p:cNvPr id="11" name="Picture 10">
            <a:extLst>
              <a:ext uri="{FF2B5EF4-FFF2-40B4-BE49-F238E27FC236}">
                <a16:creationId xmlns:a16="http://schemas.microsoft.com/office/drawing/2014/main" id="{E5033529-D15D-544A-9BB5-F59FC1ED8725}"/>
              </a:ext>
            </a:extLst>
          </p:cNvPr>
          <p:cNvPicPr>
            <a:picLocks noChangeAspect="1"/>
          </p:cNvPicPr>
          <p:nvPr/>
        </p:nvPicPr>
        <p:blipFill>
          <a:blip r:embed="rId4"/>
          <a:stretch>
            <a:fillRect/>
          </a:stretch>
        </p:blipFill>
        <p:spPr>
          <a:xfrm>
            <a:off x="1460500" y="2823149"/>
            <a:ext cx="3898900" cy="863600"/>
          </a:xfrm>
          <a:prstGeom prst="rect">
            <a:avLst/>
          </a:prstGeom>
        </p:spPr>
      </p:pic>
      <p:pic>
        <p:nvPicPr>
          <p:cNvPr id="12" name="Picture 11">
            <a:extLst>
              <a:ext uri="{FF2B5EF4-FFF2-40B4-BE49-F238E27FC236}">
                <a16:creationId xmlns:a16="http://schemas.microsoft.com/office/drawing/2014/main" id="{D493C187-B302-BE44-BE04-4883CE8A5D0F}"/>
              </a:ext>
            </a:extLst>
          </p:cNvPr>
          <p:cNvPicPr>
            <a:picLocks noChangeAspect="1"/>
          </p:cNvPicPr>
          <p:nvPr/>
        </p:nvPicPr>
        <p:blipFill>
          <a:blip r:embed="rId5"/>
          <a:stretch>
            <a:fillRect/>
          </a:stretch>
        </p:blipFill>
        <p:spPr>
          <a:xfrm>
            <a:off x="1460500" y="4033874"/>
            <a:ext cx="4635500" cy="698500"/>
          </a:xfrm>
          <a:prstGeom prst="rect">
            <a:avLst/>
          </a:prstGeom>
        </p:spPr>
      </p:pic>
      <p:pic>
        <p:nvPicPr>
          <p:cNvPr id="7" name="Picture 6">
            <a:extLst>
              <a:ext uri="{FF2B5EF4-FFF2-40B4-BE49-F238E27FC236}">
                <a16:creationId xmlns:a16="http://schemas.microsoft.com/office/drawing/2014/main" id="{A6A62E8B-6A2B-F342-9458-A5FCDEB8922F}"/>
              </a:ext>
            </a:extLst>
          </p:cNvPr>
          <p:cNvPicPr>
            <a:picLocks noChangeAspect="1"/>
          </p:cNvPicPr>
          <p:nvPr/>
        </p:nvPicPr>
        <p:blipFill>
          <a:blip r:embed="rId6"/>
          <a:stretch>
            <a:fillRect/>
          </a:stretch>
        </p:blipFill>
        <p:spPr>
          <a:xfrm>
            <a:off x="2308826" y="5426625"/>
            <a:ext cx="1485900" cy="558800"/>
          </a:xfrm>
          <a:prstGeom prst="rect">
            <a:avLst/>
          </a:prstGeom>
        </p:spPr>
      </p:pic>
    </p:spTree>
    <p:extLst>
      <p:ext uri="{BB962C8B-B14F-4D97-AF65-F5344CB8AC3E}">
        <p14:creationId xmlns:p14="http://schemas.microsoft.com/office/powerpoint/2010/main" val="1333779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8153-ABCC-1643-9831-ABF59AA8181C}"/>
              </a:ext>
            </a:extLst>
          </p:cNvPr>
          <p:cNvSpPr>
            <a:spLocks noGrp="1"/>
          </p:cNvSpPr>
          <p:nvPr>
            <p:ph type="title"/>
          </p:nvPr>
        </p:nvSpPr>
        <p:spPr/>
        <p:txBody>
          <a:bodyPr/>
          <a:lstStyle/>
          <a:p>
            <a:r>
              <a:rPr lang="en-US" dirty="0"/>
              <a:t>Game Theory</a:t>
            </a:r>
          </a:p>
        </p:txBody>
      </p:sp>
      <p:sp>
        <p:nvSpPr>
          <p:cNvPr id="3" name="Content Placeholder 2">
            <a:extLst>
              <a:ext uri="{FF2B5EF4-FFF2-40B4-BE49-F238E27FC236}">
                <a16:creationId xmlns:a16="http://schemas.microsoft.com/office/drawing/2014/main" id="{38958627-0A59-C641-BD84-BF2F661136AB}"/>
              </a:ext>
            </a:extLst>
          </p:cNvPr>
          <p:cNvSpPr>
            <a:spLocks noGrp="1"/>
          </p:cNvSpPr>
          <p:nvPr>
            <p:ph idx="1"/>
          </p:nvPr>
        </p:nvSpPr>
        <p:spPr/>
        <p:txBody>
          <a:bodyPr/>
          <a:lstStyle/>
          <a:p>
            <a:r>
              <a:rPr lang="en-SG" dirty="0"/>
              <a:t>Framework for modelling a wide range of multi-agent scenarios.</a:t>
            </a:r>
          </a:p>
          <a:p>
            <a:endParaRPr lang="en-SG" dirty="0"/>
          </a:p>
          <a:p>
            <a:pPr marL="0" indent="0">
              <a:buNone/>
            </a:pPr>
            <a:endParaRPr lang="en-US" dirty="0"/>
          </a:p>
          <a:p>
            <a:endParaRPr lang="en-SG" dirty="0"/>
          </a:p>
          <a:p>
            <a:endParaRPr lang="en-SG" dirty="0"/>
          </a:p>
          <a:p>
            <a:r>
              <a:rPr lang="en-SG" dirty="0"/>
              <a:t>Many algorithmic solutions require </a:t>
            </a:r>
          </a:p>
          <a:p>
            <a:pPr lvl="1"/>
            <a:r>
              <a:rPr lang="en-SG" b="1" dirty="0">
                <a:solidFill>
                  <a:srgbClr val="C00000"/>
                </a:solidFill>
              </a:rPr>
              <a:t>discrete</a:t>
            </a:r>
            <a:r>
              <a:rPr lang="en-SG" dirty="0">
                <a:solidFill>
                  <a:srgbClr val="C00000"/>
                </a:solidFill>
              </a:rPr>
              <a:t>, </a:t>
            </a:r>
            <a:r>
              <a:rPr lang="en-SG" b="1" dirty="0">
                <a:solidFill>
                  <a:srgbClr val="C00000"/>
                </a:solidFill>
              </a:rPr>
              <a:t>finite</a:t>
            </a:r>
            <a:r>
              <a:rPr lang="en-SG" dirty="0">
                <a:solidFill>
                  <a:srgbClr val="C00000"/>
                </a:solidFill>
              </a:rPr>
              <a:t> </a:t>
            </a:r>
            <a:r>
              <a:rPr lang="en-SG" dirty="0"/>
              <a:t>games </a:t>
            </a:r>
          </a:p>
          <a:p>
            <a:pPr lvl="1"/>
            <a:r>
              <a:rPr lang="en-SG" b="1" dirty="0">
                <a:solidFill>
                  <a:schemeClr val="accent5">
                    <a:lumMod val="50000"/>
                  </a:schemeClr>
                </a:solidFill>
              </a:rPr>
              <a:t>closed-form</a:t>
            </a:r>
            <a:r>
              <a:rPr lang="en-SG" dirty="0"/>
              <a:t> specification of payoffs</a:t>
            </a:r>
            <a:endParaRPr lang="en-US" dirty="0"/>
          </a:p>
        </p:txBody>
      </p:sp>
      <p:sp>
        <p:nvSpPr>
          <p:cNvPr id="4" name="Date Placeholder 3">
            <a:extLst>
              <a:ext uri="{FF2B5EF4-FFF2-40B4-BE49-F238E27FC236}">
                <a16:creationId xmlns:a16="http://schemas.microsoft.com/office/drawing/2014/main" id="{AB928BD9-C907-3049-88BD-48693A9C4240}"/>
              </a:ext>
            </a:extLst>
          </p:cNvPr>
          <p:cNvSpPr>
            <a:spLocks noGrp="1"/>
          </p:cNvSpPr>
          <p:nvPr>
            <p:ph type="dt" sz="half" idx="10"/>
          </p:nvPr>
        </p:nvSpPr>
        <p:spPr/>
        <p:txBody>
          <a:bodyPr/>
          <a:lstStyle/>
          <a:p>
            <a:fld id="{1484DD95-FD0F-2D41-B429-ECFC192E5B26}" type="datetime1">
              <a:rPr lang="en-SG" smtClean="0"/>
              <a:t>14/7/18</a:t>
            </a:fld>
            <a:endParaRPr lang="en-US"/>
          </a:p>
        </p:txBody>
      </p:sp>
      <p:sp>
        <p:nvSpPr>
          <p:cNvPr id="5" name="Footer Placeholder 4">
            <a:extLst>
              <a:ext uri="{FF2B5EF4-FFF2-40B4-BE49-F238E27FC236}">
                <a16:creationId xmlns:a16="http://schemas.microsoft.com/office/drawing/2014/main" id="{A82F07A6-7B6F-1540-B6E1-C2B4695529F3}"/>
              </a:ext>
            </a:extLst>
          </p:cNvPr>
          <p:cNvSpPr>
            <a:spLocks noGrp="1"/>
          </p:cNvSpPr>
          <p:nvPr>
            <p:ph type="ftr" sz="quarter" idx="11"/>
          </p:nvPr>
        </p:nvSpPr>
        <p:spPr/>
        <p:txBody>
          <a:bodyPr/>
          <a:lstStyle/>
          <a:p>
            <a:r>
              <a:rPr lang="en-US"/>
              <a:t>OptMAS-18</a:t>
            </a:r>
            <a:endParaRPr lang="en-US" dirty="0"/>
          </a:p>
        </p:txBody>
      </p:sp>
      <p:sp>
        <p:nvSpPr>
          <p:cNvPr id="6" name="Slide Number Placeholder 5">
            <a:extLst>
              <a:ext uri="{FF2B5EF4-FFF2-40B4-BE49-F238E27FC236}">
                <a16:creationId xmlns:a16="http://schemas.microsoft.com/office/drawing/2014/main" id="{0CC348D4-E8EC-8D49-B5FA-F73D3B5734B3}"/>
              </a:ext>
            </a:extLst>
          </p:cNvPr>
          <p:cNvSpPr>
            <a:spLocks noGrp="1"/>
          </p:cNvSpPr>
          <p:nvPr>
            <p:ph type="sldNum" sz="quarter" idx="12"/>
          </p:nvPr>
        </p:nvSpPr>
        <p:spPr/>
        <p:txBody>
          <a:bodyPr/>
          <a:lstStyle/>
          <a:p>
            <a:fld id="{01347C34-8521-E449-AD0D-0D2CCDD32AB6}" type="slidenum">
              <a:rPr lang="en-US" smtClean="0"/>
              <a:t>4</a:t>
            </a:fld>
            <a:endParaRPr lang="en-US"/>
          </a:p>
        </p:txBody>
      </p:sp>
      <p:pic>
        <p:nvPicPr>
          <p:cNvPr id="10" name="Picture 9">
            <a:extLst>
              <a:ext uri="{FF2B5EF4-FFF2-40B4-BE49-F238E27FC236}">
                <a16:creationId xmlns:a16="http://schemas.microsoft.com/office/drawing/2014/main" id="{ABD0AB51-CC50-B84E-8F4E-38C69D11DC7A}"/>
              </a:ext>
            </a:extLst>
          </p:cNvPr>
          <p:cNvPicPr>
            <a:picLocks noChangeAspect="1"/>
          </p:cNvPicPr>
          <p:nvPr/>
        </p:nvPicPr>
        <p:blipFill>
          <a:blip r:embed="rId3"/>
          <a:stretch>
            <a:fillRect/>
          </a:stretch>
        </p:blipFill>
        <p:spPr>
          <a:xfrm>
            <a:off x="3957431" y="2536749"/>
            <a:ext cx="4277138" cy="1356166"/>
          </a:xfrm>
          <a:prstGeom prst="rect">
            <a:avLst/>
          </a:prstGeom>
          <a:effectLst>
            <a:softEdge rad="31750"/>
          </a:effectLst>
        </p:spPr>
      </p:pic>
      <p:sp>
        <p:nvSpPr>
          <p:cNvPr id="8" name="TextBox 7">
            <a:extLst>
              <a:ext uri="{FF2B5EF4-FFF2-40B4-BE49-F238E27FC236}">
                <a16:creationId xmlns:a16="http://schemas.microsoft.com/office/drawing/2014/main" id="{F689EF34-6313-4B4B-8343-A06D8F0DA772}"/>
              </a:ext>
            </a:extLst>
          </p:cNvPr>
          <p:cNvSpPr txBox="1"/>
          <p:nvPr/>
        </p:nvSpPr>
        <p:spPr>
          <a:xfrm>
            <a:off x="6623222" y="3870489"/>
            <a:ext cx="2669060" cy="261610"/>
          </a:xfrm>
          <a:prstGeom prst="rect">
            <a:avLst/>
          </a:prstGeom>
          <a:noFill/>
        </p:spPr>
        <p:txBody>
          <a:bodyPr wrap="square" rtlCol="0">
            <a:spAutoFit/>
          </a:bodyPr>
          <a:lstStyle/>
          <a:p>
            <a:pPr lvl="1"/>
            <a:r>
              <a:rPr lang="en-US" sz="1100" i="1" dirty="0"/>
              <a:t>Courtesy of UPSE</a:t>
            </a:r>
          </a:p>
        </p:txBody>
      </p:sp>
    </p:spTree>
    <p:extLst>
      <p:ext uri="{BB962C8B-B14F-4D97-AF65-F5344CB8AC3E}">
        <p14:creationId xmlns:p14="http://schemas.microsoft.com/office/powerpoint/2010/main" val="4006635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FA3D7-557B-8B44-B8F6-B04366DB2167}"/>
              </a:ext>
            </a:extLst>
          </p:cNvPr>
          <p:cNvSpPr>
            <a:spLocks noGrp="1"/>
          </p:cNvSpPr>
          <p:nvPr>
            <p:ph type="title"/>
          </p:nvPr>
        </p:nvSpPr>
        <p:spPr/>
        <p:txBody>
          <a:bodyPr/>
          <a:lstStyle/>
          <a:p>
            <a:r>
              <a:rPr lang="en-US" dirty="0">
                <a:solidFill>
                  <a:srgbClr val="C00000"/>
                </a:solidFill>
              </a:rPr>
              <a:t>Expensive</a:t>
            </a:r>
            <a:r>
              <a:rPr lang="en-US" dirty="0"/>
              <a:t> </a:t>
            </a:r>
            <a:r>
              <a:rPr lang="en-US" dirty="0">
                <a:solidFill>
                  <a:srgbClr val="002060"/>
                </a:solidFill>
              </a:rPr>
              <a:t>Black-Box</a:t>
            </a:r>
            <a:r>
              <a:rPr lang="en-US" dirty="0"/>
              <a:t> </a:t>
            </a:r>
            <a:r>
              <a:rPr lang="en-US" dirty="0">
                <a:solidFill>
                  <a:schemeClr val="accent6">
                    <a:lumMod val="75000"/>
                  </a:schemeClr>
                </a:solidFill>
              </a:rPr>
              <a:t>Continuous</a:t>
            </a:r>
            <a:r>
              <a:rPr lang="en-US" dirty="0"/>
              <a:t> Games</a:t>
            </a:r>
          </a:p>
        </p:txBody>
      </p:sp>
      <p:sp>
        <p:nvSpPr>
          <p:cNvPr id="3" name="Content Placeholder 2">
            <a:extLst>
              <a:ext uri="{FF2B5EF4-FFF2-40B4-BE49-F238E27FC236}">
                <a16:creationId xmlns:a16="http://schemas.microsoft.com/office/drawing/2014/main" id="{35432769-900E-3B4E-918F-331A30D9B82E}"/>
              </a:ext>
            </a:extLst>
          </p:cNvPr>
          <p:cNvSpPr>
            <a:spLocks noGrp="1"/>
          </p:cNvSpPr>
          <p:nvPr>
            <p:ph idx="1"/>
          </p:nvPr>
        </p:nvSpPr>
        <p:spPr/>
        <p:txBody>
          <a:bodyPr>
            <a:normAutofit/>
          </a:bodyPr>
          <a:lstStyle/>
          <a:p>
            <a:r>
              <a:rPr lang="en-SG" b="1" dirty="0">
                <a:solidFill>
                  <a:schemeClr val="accent6">
                    <a:lumMod val="75000"/>
                  </a:schemeClr>
                </a:solidFill>
              </a:rPr>
              <a:t>Continuous:</a:t>
            </a:r>
          </a:p>
          <a:p>
            <a:pPr lvl="1"/>
            <a:r>
              <a:rPr lang="en-SG" dirty="0"/>
              <a:t>player i’s actions are </a:t>
            </a:r>
            <a:r>
              <a:rPr lang="en-SG" b="1" dirty="0">
                <a:solidFill>
                  <a:schemeClr val="accent6">
                    <a:lumMod val="75000"/>
                  </a:schemeClr>
                </a:solidFill>
              </a:rPr>
              <a:t>real-valued</a:t>
            </a:r>
            <a:r>
              <a:rPr lang="en-SG" dirty="0"/>
              <a:t> vectors.</a:t>
            </a:r>
            <a:endParaRPr lang="en-SG" b="1" dirty="0">
              <a:solidFill>
                <a:srgbClr val="00B050"/>
              </a:solidFill>
            </a:endParaRPr>
          </a:p>
          <a:p>
            <a:pPr lvl="1"/>
            <a:endParaRPr lang="en-SG" b="1" dirty="0">
              <a:solidFill>
                <a:schemeClr val="accent1"/>
              </a:solidFill>
            </a:endParaRPr>
          </a:p>
          <a:p>
            <a:r>
              <a:rPr lang="en-SG" b="1" dirty="0">
                <a:solidFill>
                  <a:srgbClr val="002060"/>
                </a:solidFill>
              </a:rPr>
              <a:t>Black-Box</a:t>
            </a:r>
            <a:r>
              <a:rPr lang="en-SG" b="1" dirty="0">
                <a:solidFill>
                  <a:schemeClr val="accent1"/>
                </a:solidFill>
              </a:rPr>
              <a:t>:</a:t>
            </a:r>
            <a:r>
              <a:rPr lang="en-SG" dirty="0"/>
              <a:t> </a:t>
            </a:r>
          </a:p>
          <a:p>
            <a:pPr lvl="1"/>
            <a:r>
              <a:rPr lang="en-SG" dirty="0"/>
              <a:t>Games constructed from </a:t>
            </a:r>
            <a:r>
              <a:rPr lang="en-SG" b="1" dirty="0"/>
              <a:t>empirical observations</a:t>
            </a:r>
            <a:r>
              <a:rPr lang="en-SG" dirty="0"/>
              <a:t> of </a:t>
            </a:r>
            <a:r>
              <a:rPr lang="en-SG" b="1" dirty="0"/>
              <a:t>strategic play</a:t>
            </a:r>
            <a:r>
              <a:rPr lang="en-SG" b="1" dirty="0">
                <a:solidFill>
                  <a:schemeClr val="accent1">
                    <a:lumMod val="75000"/>
                  </a:schemeClr>
                </a:solidFill>
              </a:rPr>
              <a:t>.</a:t>
            </a:r>
            <a:endParaRPr lang="en-SG" b="1" dirty="0">
              <a:solidFill>
                <a:schemeClr val="accent1"/>
              </a:solidFill>
            </a:endParaRPr>
          </a:p>
          <a:p>
            <a:pPr lvl="1"/>
            <a:r>
              <a:rPr lang="en-SG" dirty="0"/>
              <a:t>Observations </a:t>
            </a:r>
            <a:r>
              <a:rPr lang="en-SG" b="1" dirty="0">
                <a:solidFill>
                  <a:srgbClr val="002060"/>
                </a:solidFill>
              </a:rPr>
              <a:t>agent-based simulation</a:t>
            </a:r>
            <a:r>
              <a:rPr lang="en-SG" b="1" dirty="0"/>
              <a:t>,</a:t>
            </a:r>
            <a:r>
              <a:rPr lang="en-SG" b="1" dirty="0">
                <a:solidFill>
                  <a:srgbClr val="00B050"/>
                </a:solidFill>
              </a:rPr>
              <a:t> </a:t>
            </a:r>
            <a:r>
              <a:rPr lang="en-SG" b="1" dirty="0">
                <a:solidFill>
                  <a:srgbClr val="002060"/>
                </a:solidFill>
              </a:rPr>
              <a:t>real-world data</a:t>
            </a:r>
          </a:p>
          <a:p>
            <a:pPr marL="457200" lvl="1" indent="0">
              <a:buNone/>
            </a:pPr>
            <a:endParaRPr lang="en-SG" b="1" dirty="0">
              <a:solidFill>
                <a:srgbClr val="0070C0"/>
              </a:solidFill>
            </a:endParaRPr>
          </a:p>
          <a:p>
            <a:r>
              <a:rPr lang="en-SG" b="1" dirty="0">
                <a:solidFill>
                  <a:srgbClr val="C00000"/>
                </a:solidFill>
              </a:rPr>
              <a:t>Expensive</a:t>
            </a:r>
            <a:r>
              <a:rPr lang="en-SG" b="1" dirty="0">
                <a:solidFill>
                  <a:srgbClr val="FF0000"/>
                </a:solidFill>
              </a:rPr>
              <a:t>:</a:t>
            </a:r>
          </a:p>
          <a:p>
            <a:pPr lvl="1"/>
            <a:r>
              <a:rPr lang="en-SG" dirty="0"/>
              <a:t>oracle call ~ </a:t>
            </a:r>
            <a:r>
              <a:rPr lang="en-SG" b="1" dirty="0">
                <a:solidFill>
                  <a:srgbClr val="C00000"/>
                </a:solidFill>
              </a:rPr>
              <a:t>O(hour) </a:t>
            </a:r>
            <a:r>
              <a:rPr lang="en-SG" sz="1400" i="1" dirty="0"/>
              <a:t>[Wellman et al., 2005]</a:t>
            </a:r>
            <a:endParaRPr lang="en-SG" sz="1400" b="1" i="1" dirty="0">
              <a:solidFill>
                <a:srgbClr val="FF0000"/>
              </a:solidFill>
            </a:endParaRPr>
          </a:p>
          <a:p>
            <a:pPr lvl="1"/>
            <a:endParaRPr lang="en-SG" b="1" dirty="0">
              <a:solidFill>
                <a:srgbClr val="0070C0"/>
              </a:solidFill>
            </a:endParaRPr>
          </a:p>
          <a:p>
            <a:pPr lvl="1"/>
            <a:endParaRPr lang="en-US" b="1" dirty="0">
              <a:solidFill>
                <a:srgbClr val="0070C0"/>
              </a:solidFill>
            </a:endParaRPr>
          </a:p>
        </p:txBody>
      </p:sp>
      <p:sp>
        <p:nvSpPr>
          <p:cNvPr id="4" name="Date Placeholder 3">
            <a:extLst>
              <a:ext uri="{FF2B5EF4-FFF2-40B4-BE49-F238E27FC236}">
                <a16:creationId xmlns:a16="http://schemas.microsoft.com/office/drawing/2014/main" id="{B407E13B-DDCB-B845-8D83-AF3048FEDDCA}"/>
              </a:ext>
            </a:extLst>
          </p:cNvPr>
          <p:cNvSpPr>
            <a:spLocks noGrp="1"/>
          </p:cNvSpPr>
          <p:nvPr>
            <p:ph type="dt" sz="half" idx="10"/>
          </p:nvPr>
        </p:nvSpPr>
        <p:spPr/>
        <p:txBody>
          <a:bodyPr/>
          <a:lstStyle/>
          <a:p>
            <a:fld id="{74EF98AA-33AD-FD47-9888-D5B72DE19D55}" type="datetime1">
              <a:rPr lang="en-SG" smtClean="0"/>
              <a:t>12/7/18</a:t>
            </a:fld>
            <a:endParaRPr lang="en-US"/>
          </a:p>
        </p:txBody>
      </p:sp>
      <p:sp>
        <p:nvSpPr>
          <p:cNvPr id="5" name="Footer Placeholder 4">
            <a:extLst>
              <a:ext uri="{FF2B5EF4-FFF2-40B4-BE49-F238E27FC236}">
                <a16:creationId xmlns:a16="http://schemas.microsoft.com/office/drawing/2014/main" id="{2A790B5A-5886-C841-B7D6-37BDB9C564FD}"/>
              </a:ext>
            </a:extLst>
          </p:cNvPr>
          <p:cNvSpPr>
            <a:spLocks noGrp="1"/>
          </p:cNvSpPr>
          <p:nvPr>
            <p:ph type="ftr" sz="quarter" idx="11"/>
          </p:nvPr>
        </p:nvSpPr>
        <p:spPr/>
        <p:txBody>
          <a:bodyPr/>
          <a:lstStyle/>
          <a:p>
            <a:r>
              <a:rPr lang="en-US"/>
              <a:t>OptMAS-18</a:t>
            </a:r>
            <a:endParaRPr lang="en-US" dirty="0"/>
          </a:p>
        </p:txBody>
      </p:sp>
      <p:sp>
        <p:nvSpPr>
          <p:cNvPr id="6" name="Slide Number Placeholder 5">
            <a:extLst>
              <a:ext uri="{FF2B5EF4-FFF2-40B4-BE49-F238E27FC236}">
                <a16:creationId xmlns:a16="http://schemas.microsoft.com/office/drawing/2014/main" id="{29E85419-F463-CA40-8938-29562454801D}"/>
              </a:ext>
            </a:extLst>
          </p:cNvPr>
          <p:cNvSpPr>
            <a:spLocks noGrp="1"/>
          </p:cNvSpPr>
          <p:nvPr>
            <p:ph type="sldNum" sz="quarter" idx="12"/>
          </p:nvPr>
        </p:nvSpPr>
        <p:spPr/>
        <p:txBody>
          <a:bodyPr/>
          <a:lstStyle/>
          <a:p>
            <a:fld id="{01347C34-8521-E449-AD0D-0D2CCDD32AB6}" type="slidenum">
              <a:rPr lang="en-US" smtClean="0"/>
              <a:t>5</a:t>
            </a:fld>
            <a:endParaRPr lang="en-US"/>
          </a:p>
        </p:txBody>
      </p:sp>
    </p:spTree>
    <p:extLst>
      <p:ext uri="{BB962C8B-B14F-4D97-AF65-F5344CB8AC3E}">
        <p14:creationId xmlns:p14="http://schemas.microsoft.com/office/powerpoint/2010/main" val="429394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65A7-0D34-F44A-AF28-A1FAD4558565}"/>
              </a:ext>
            </a:extLst>
          </p:cNvPr>
          <p:cNvSpPr>
            <a:spLocks noGrp="1"/>
          </p:cNvSpPr>
          <p:nvPr>
            <p:ph type="title"/>
          </p:nvPr>
        </p:nvSpPr>
        <p:spPr/>
        <p:txBody>
          <a:bodyPr/>
          <a:lstStyle/>
          <a:p>
            <a:r>
              <a:rPr lang="en-US" dirty="0"/>
              <a:t>Notation</a:t>
            </a:r>
          </a:p>
        </p:txBody>
      </p:sp>
      <p:sp>
        <p:nvSpPr>
          <p:cNvPr id="3" name="Content Placeholder 2">
            <a:extLst>
              <a:ext uri="{FF2B5EF4-FFF2-40B4-BE49-F238E27FC236}">
                <a16:creationId xmlns:a16="http://schemas.microsoft.com/office/drawing/2014/main" id="{D21A149F-2360-794B-9D5E-AE7A55E7E364}"/>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8992C537-F597-3A4C-815B-25B9A6D387B9}"/>
              </a:ext>
            </a:extLst>
          </p:cNvPr>
          <p:cNvSpPr>
            <a:spLocks noGrp="1"/>
          </p:cNvSpPr>
          <p:nvPr>
            <p:ph type="dt" sz="half" idx="10"/>
          </p:nvPr>
        </p:nvSpPr>
        <p:spPr/>
        <p:txBody>
          <a:bodyPr/>
          <a:lstStyle/>
          <a:p>
            <a:fld id="{7ABC39A6-8570-4C4F-8908-75FB46972F7A}" type="datetime1">
              <a:rPr lang="en-SG" smtClean="0"/>
              <a:t>12/7/18</a:t>
            </a:fld>
            <a:endParaRPr lang="en-US"/>
          </a:p>
        </p:txBody>
      </p:sp>
      <p:sp>
        <p:nvSpPr>
          <p:cNvPr id="5" name="Footer Placeholder 4">
            <a:extLst>
              <a:ext uri="{FF2B5EF4-FFF2-40B4-BE49-F238E27FC236}">
                <a16:creationId xmlns:a16="http://schemas.microsoft.com/office/drawing/2014/main" id="{9B93740F-A861-C742-89EE-FA6B7F3B3C2C}"/>
              </a:ext>
            </a:extLst>
          </p:cNvPr>
          <p:cNvSpPr>
            <a:spLocks noGrp="1"/>
          </p:cNvSpPr>
          <p:nvPr>
            <p:ph type="ftr" sz="quarter" idx="11"/>
          </p:nvPr>
        </p:nvSpPr>
        <p:spPr/>
        <p:txBody>
          <a:bodyPr/>
          <a:lstStyle/>
          <a:p>
            <a:r>
              <a:rPr lang="en-US"/>
              <a:t>OptMAS-18</a:t>
            </a:r>
            <a:endParaRPr lang="en-US" dirty="0"/>
          </a:p>
        </p:txBody>
      </p:sp>
      <p:sp>
        <p:nvSpPr>
          <p:cNvPr id="6" name="Slide Number Placeholder 5">
            <a:extLst>
              <a:ext uri="{FF2B5EF4-FFF2-40B4-BE49-F238E27FC236}">
                <a16:creationId xmlns:a16="http://schemas.microsoft.com/office/drawing/2014/main" id="{2777F70B-9EB5-EE4C-A489-FE1F2C2A287A}"/>
              </a:ext>
            </a:extLst>
          </p:cNvPr>
          <p:cNvSpPr>
            <a:spLocks noGrp="1"/>
          </p:cNvSpPr>
          <p:nvPr>
            <p:ph type="sldNum" sz="quarter" idx="12"/>
          </p:nvPr>
        </p:nvSpPr>
        <p:spPr/>
        <p:txBody>
          <a:bodyPr/>
          <a:lstStyle/>
          <a:p>
            <a:fld id="{01347C34-8521-E449-AD0D-0D2CCDD32AB6}" type="slidenum">
              <a:rPr lang="en-US" smtClean="0"/>
              <a:t>6</a:t>
            </a:fld>
            <a:endParaRPr lang="en-US"/>
          </a:p>
        </p:txBody>
      </p:sp>
      <p:pic>
        <p:nvPicPr>
          <p:cNvPr id="7" name="Picture 6">
            <a:extLst>
              <a:ext uri="{FF2B5EF4-FFF2-40B4-BE49-F238E27FC236}">
                <a16:creationId xmlns:a16="http://schemas.microsoft.com/office/drawing/2014/main" id="{EAAB3599-07E8-AE49-8ACE-9D34CFF81558}"/>
              </a:ext>
            </a:extLst>
          </p:cNvPr>
          <p:cNvPicPr>
            <a:picLocks noChangeAspect="1"/>
          </p:cNvPicPr>
          <p:nvPr/>
        </p:nvPicPr>
        <p:blipFill>
          <a:blip r:embed="rId2"/>
          <a:stretch>
            <a:fillRect/>
          </a:stretch>
        </p:blipFill>
        <p:spPr>
          <a:xfrm>
            <a:off x="5918200" y="3749879"/>
            <a:ext cx="4715933" cy="2071484"/>
          </a:xfrm>
          <a:prstGeom prst="rect">
            <a:avLst/>
          </a:prstGeom>
        </p:spPr>
      </p:pic>
      <p:pic>
        <p:nvPicPr>
          <p:cNvPr id="9" name="Picture 8">
            <a:extLst>
              <a:ext uri="{FF2B5EF4-FFF2-40B4-BE49-F238E27FC236}">
                <a16:creationId xmlns:a16="http://schemas.microsoft.com/office/drawing/2014/main" id="{C6487347-116D-A541-88BB-04F1A6B66CDA}"/>
              </a:ext>
            </a:extLst>
          </p:cNvPr>
          <p:cNvPicPr>
            <a:picLocks noChangeAspect="1"/>
          </p:cNvPicPr>
          <p:nvPr/>
        </p:nvPicPr>
        <p:blipFill>
          <a:blip r:embed="rId3"/>
          <a:stretch>
            <a:fillRect/>
          </a:stretch>
        </p:blipFill>
        <p:spPr>
          <a:xfrm>
            <a:off x="1452033" y="2012472"/>
            <a:ext cx="8085667" cy="1464795"/>
          </a:xfrm>
          <a:prstGeom prst="rect">
            <a:avLst/>
          </a:prstGeom>
        </p:spPr>
      </p:pic>
    </p:spTree>
    <p:extLst>
      <p:ext uri="{BB962C8B-B14F-4D97-AF65-F5344CB8AC3E}">
        <p14:creationId xmlns:p14="http://schemas.microsoft.com/office/powerpoint/2010/main" val="1300120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5D8D9-880E-5041-826C-58E388F15A17}"/>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51F75D7A-3D14-4246-966A-0120A3C51744}"/>
              </a:ext>
            </a:extLst>
          </p:cNvPr>
          <p:cNvSpPr>
            <a:spLocks noGrp="1"/>
          </p:cNvSpPr>
          <p:nvPr>
            <p:ph idx="1"/>
          </p:nvPr>
        </p:nvSpPr>
        <p:spPr/>
        <p:txBody>
          <a:bodyPr>
            <a:normAutofit lnSpcReduction="10000"/>
          </a:bodyPr>
          <a:lstStyle/>
          <a:p>
            <a:r>
              <a:rPr lang="en-SG" dirty="0"/>
              <a:t>Continuous Games:</a:t>
            </a:r>
          </a:p>
          <a:p>
            <a:pPr lvl="1"/>
            <a:r>
              <a:rPr lang="en-SG" b="1" dirty="0">
                <a:solidFill>
                  <a:schemeClr val="accent6">
                    <a:lumMod val="75000"/>
                  </a:schemeClr>
                </a:solidFill>
              </a:rPr>
              <a:t>coarse discretization</a:t>
            </a:r>
            <a:r>
              <a:rPr lang="en-SG" dirty="0">
                <a:solidFill>
                  <a:schemeClr val="accent6">
                    <a:lumMod val="75000"/>
                  </a:schemeClr>
                </a:solidFill>
              </a:rPr>
              <a:t> </a:t>
            </a:r>
            <a:r>
              <a:rPr lang="en-SG" dirty="0"/>
              <a:t>amenable to finite-game solvers </a:t>
            </a:r>
            <a:r>
              <a:rPr lang="en-SG" sz="1400" i="1" dirty="0"/>
              <a:t>[</a:t>
            </a:r>
            <a:r>
              <a:rPr lang="en-SG" sz="1400" i="1" dirty="0" err="1"/>
              <a:t>Kroer</a:t>
            </a:r>
            <a:r>
              <a:rPr lang="en-SG" sz="1400" i="1" dirty="0"/>
              <a:t> et al., 2015].</a:t>
            </a:r>
          </a:p>
          <a:p>
            <a:pPr lvl="1"/>
            <a:endParaRPr lang="en-SG" dirty="0"/>
          </a:p>
          <a:p>
            <a:r>
              <a:rPr lang="en-US" dirty="0"/>
              <a:t>Black-Box Games:</a:t>
            </a:r>
          </a:p>
          <a:p>
            <a:pPr lvl="1"/>
            <a:r>
              <a:rPr lang="en-SG" b="1" dirty="0">
                <a:solidFill>
                  <a:srgbClr val="C00000"/>
                </a:solidFill>
              </a:rPr>
              <a:t>Supervised learning methods  </a:t>
            </a:r>
            <a:r>
              <a:rPr lang="en-SG" dirty="0"/>
              <a:t>for learning players’ payoffs </a:t>
            </a:r>
            <a:r>
              <a:rPr lang="en-SG" sz="1400" i="1" dirty="0"/>
              <a:t>[</a:t>
            </a:r>
            <a:r>
              <a:rPr lang="en-SG" sz="1400" i="1" dirty="0" err="1"/>
              <a:t>Vorobeychik</a:t>
            </a:r>
            <a:r>
              <a:rPr lang="en-SG" sz="1400" i="1" dirty="0"/>
              <a:t> et al.,2007]</a:t>
            </a:r>
          </a:p>
          <a:p>
            <a:pPr lvl="1"/>
            <a:r>
              <a:rPr lang="en-SG" dirty="0"/>
              <a:t>NE: Hierarchical Simulated Annealing to minimize the regret </a:t>
            </a:r>
            <a:r>
              <a:rPr lang="en-SG" sz="1400" i="1" dirty="0"/>
              <a:t>[</a:t>
            </a:r>
            <a:r>
              <a:rPr lang="en-SG" sz="1400" i="1" dirty="0" err="1"/>
              <a:t>Vorobeychik</a:t>
            </a:r>
            <a:r>
              <a:rPr lang="en-SG" sz="1400" i="1" dirty="0"/>
              <a:t> et al.,2008] </a:t>
            </a:r>
            <a:br>
              <a:rPr lang="en-SG" dirty="0"/>
            </a:br>
            <a:r>
              <a:rPr lang="en-SG" dirty="0"/>
              <a:t>(</a:t>
            </a:r>
            <a:r>
              <a:rPr lang="en-SG" b="1" dirty="0"/>
              <a:t>requires many samples</a:t>
            </a:r>
            <a:r>
              <a:rPr lang="en-SG" dirty="0"/>
              <a:t>)</a:t>
            </a:r>
          </a:p>
          <a:p>
            <a:pPr marL="457200" lvl="1" indent="0">
              <a:buNone/>
            </a:pPr>
            <a:endParaRPr lang="en-US" dirty="0"/>
          </a:p>
          <a:p>
            <a:r>
              <a:rPr lang="en-US" dirty="0"/>
              <a:t>Expensive Games:</a:t>
            </a:r>
          </a:p>
          <a:p>
            <a:pPr lvl="1"/>
            <a:r>
              <a:rPr lang="en-SG" b="1" dirty="0">
                <a:solidFill>
                  <a:schemeClr val="accent6">
                    <a:lumMod val="75000"/>
                  </a:schemeClr>
                </a:solidFill>
              </a:rPr>
              <a:t>coarse discretization </a:t>
            </a:r>
            <a:r>
              <a:rPr lang="en-SG" dirty="0"/>
              <a:t>of the action space with </a:t>
            </a:r>
            <a:r>
              <a:rPr lang="en-SG" b="1" dirty="0">
                <a:solidFill>
                  <a:srgbClr val="002060"/>
                </a:solidFill>
              </a:rPr>
              <a:t>Bayesian Optimization: </a:t>
            </a:r>
            <a:r>
              <a:rPr lang="en-SG" dirty="0"/>
              <a:t>measuring the probability of equilibrium </a:t>
            </a:r>
            <a:r>
              <a:rPr lang="en-SG" sz="1400" i="1" dirty="0"/>
              <a:t>[</a:t>
            </a:r>
            <a:r>
              <a:rPr lang="en-SG" sz="1400" i="1" dirty="0" err="1"/>
              <a:t>Picheny</a:t>
            </a:r>
            <a:r>
              <a:rPr lang="en-SG" sz="1400" i="1" dirty="0"/>
              <a:t> et al., 2018] </a:t>
            </a:r>
            <a:r>
              <a:rPr lang="en-SG" i="1" dirty="0"/>
              <a:t>.</a:t>
            </a:r>
            <a:endParaRPr lang="en-US" dirty="0"/>
          </a:p>
        </p:txBody>
      </p:sp>
      <p:sp>
        <p:nvSpPr>
          <p:cNvPr id="4" name="Date Placeholder 3">
            <a:extLst>
              <a:ext uri="{FF2B5EF4-FFF2-40B4-BE49-F238E27FC236}">
                <a16:creationId xmlns:a16="http://schemas.microsoft.com/office/drawing/2014/main" id="{A4A23A02-737B-2B48-891E-1068BFC0A6B8}"/>
              </a:ext>
            </a:extLst>
          </p:cNvPr>
          <p:cNvSpPr>
            <a:spLocks noGrp="1"/>
          </p:cNvSpPr>
          <p:nvPr>
            <p:ph type="dt" sz="half" idx="10"/>
          </p:nvPr>
        </p:nvSpPr>
        <p:spPr/>
        <p:txBody>
          <a:bodyPr/>
          <a:lstStyle/>
          <a:p>
            <a:fld id="{7ABC39A6-8570-4C4F-8908-75FB46972F7A}" type="datetime1">
              <a:rPr lang="en-SG" smtClean="0"/>
              <a:t>14/7/18</a:t>
            </a:fld>
            <a:endParaRPr lang="en-US"/>
          </a:p>
        </p:txBody>
      </p:sp>
      <p:sp>
        <p:nvSpPr>
          <p:cNvPr id="5" name="Footer Placeholder 4">
            <a:extLst>
              <a:ext uri="{FF2B5EF4-FFF2-40B4-BE49-F238E27FC236}">
                <a16:creationId xmlns:a16="http://schemas.microsoft.com/office/drawing/2014/main" id="{02082D65-6ED9-224B-B265-D501AE96546B}"/>
              </a:ext>
            </a:extLst>
          </p:cNvPr>
          <p:cNvSpPr>
            <a:spLocks noGrp="1"/>
          </p:cNvSpPr>
          <p:nvPr>
            <p:ph type="ftr" sz="quarter" idx="11"/>
          </p:nvPr>
        </p:nvSpPr>
        <p:spPr/>
        <p:txBody>
          <a:bodyPr/>
          <a:lstStyle/>
          <a:p>
            <a:r>
              <a:rPr lang="en-US" dirty="0"/>
              <a:t>OptMAS-18</a:t>
            </a:r>
          </a:p>
        </p:txBody>
      </p:sp>
      <p:sp>
        <p:nvSpPr>
          <p:cNvPr id="6" name="Slide Number Placeholder 5">
            <a:extLst>
              <a:ext uri="{FF2B5EF4-FFF2-40B4-BE49-F238E27FC236}">
                <a16:creationId xmlns:a16="http://schemas.microsoft.com/office/drawing/2014/main" id="{CDB9547F-1FF0-3D45-90D8-BA7C5B8CBE47}"/>
              </a:ext>
            </a:extLst>
          </p:cNvPr>
          <p:cNvSpPr>
            <a:spLocks noGrp="1"/>
          </p:cNvSpPr>
          <p:nvPr>
            <p:ph type="sldNum" sz="quarter" idx="12"/>
          </p:nvPr>
        </p:nvSpPr>
        <p:spPr/>
        <p:txBody>
          <a:bodyPr/>
          <a:lstStyle/>
          <a:p>
            <a:fld id="{01347C34-8521-E449-AD0D-0D2CCDD32AB6}" type="slidenum">
              <a:rPr lang="en-US" smtClean="0"/>
              <a:t>7</a:t>
            </a:fld>
            <a:endParaRPr lang="en-US"/>
          </a:p>
        </p:txBody>
      </p:sp>
      <p:pic>
        <p:nvPicPr>
          <p:cNvPr id="8" name="Picture 7">
            <a:extLst>
              <a:ext uri="{FF2B5EF4-FFF2-40B4-BE49-F238E27FC236}">
                <a16:creationId xmlns:a16="http://schemas.microsoft.com/office/drawing/2014/main" id="{AD889359-5B0E-A94D-BB02-601CE5A1504C}"/>
              </a:ext>
            </a:extLst>
          </p:cNvPr>
          <p:cNvPicPr>
            <a:picLocks noChangeAspect="1"/>
          </p:cNvPicPr>
          <p:nvPr/>
        </p:nvPicPr>
        <p:blipFill>
          <a:blip r:embed="rId3"/>
          <a:stretch>
            <a:fillRect/>
          </a:stretch>
        </p:blipFill>
        <p:spPr>
          <a:xfrm>
            <a:off x="6918960" y="4211236"/>
            <a:ext cx="3712464" cy="2678959"/>
          </a:xfrm>
          <a:prstGeom prst="rect">
            <a:avLst/>
          </a:prstGeom>
        </p:spPr>
      </p:pic>
      <p:pic>
        <p:nvPicPr>
          <p:cNvPr id="9" name="Picture 8">
            <a:extLst>
              <a:ext uri="{FF2B5EF4-FFF2-40B4-BE49-F238E27FC236}">
                <a16:creationId xmlns:a16="http://schemas.microsoft.com/office/drawing/2014/main" id="{56CF51B7-5A32-A14C-865F-7576BA6FB67E}"/>
              </a:ext>
            </a:extLst>
          </p:cNvPr>
          <p:cNvPicPr>
            <a:picLocks noChangeAspect="1"/>
          </p:cNvPicPr>
          <p:nvPr/>
        </p:nvPicPr>
        <p:blipFill>
          <a:blip r:embed="rId4"/>
          <a:stretch>
            <a:fillRect/>
          </a:stretch>
        </p:blipFill>
        <p:spPr>
          <a:xfrm>
            <a:off x="2399881" y="5585953"/>
            <a:ext cx="3277438" cy="725947"/>
          </a:xfrm>
          <a:prstGeom prst="rect">
            <a:avLst/>
          </a:prstGeom>
        </p:spPr>
      </p:pic>
      <p:pic>
        <p:nvPicPr>
          <p:cNvPr id="10" name="Picture 9">
            <a:extLst>
              <a:ext uri="{FF2B5EF4-FFF2-40B4-BE49-F238E27FC236}">
                <a16:creationId xmlns:a16="http://schemas.microsoft.com/office/drawing/2014/main" id="{F79200B1-CC42-8A4B-8E84-A2FB8B6A3907}"/>
              </a:ext>
            </a:extLst>
          </p:cNvPr>
          <p:cNvPicPr>
            <a:picLocks noChangeAspect="1"/>
          </p:cNvPicPr>
          <p:nvPr/>
        </p:nvPicPr>
        <p:blipFill>
          <a:blip r:embed="rId5"/>
          <a:stretch>
            <a:fillRect/>
          </a:stretch>
        </p:blipFill>
        <p:spPr>
          <a:xfrm>
            <a:off x="1507868" y="4887453"/>
            <a:ext cx="4635500" cy="698500"/>
          </a:xfrm>
          <a:prstGeom prst="rect">
            <a:avLst/>
          </a:prstGeom>
        </p:spPr>
      </p:pic>
    </p:spTree>
    <p:extLst>
      <p:ext uri="{BB962C8B-B14F-4D97-AF65-F5344CB8AC3E}">
        <p14:creationId xmlns:p14="http://schemas.microsoft.com/office/powerpoint/2010/main" val="326313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fad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5D8D9-880E-5041-826C-58E388F15A17}"/>
              </a:ext>
            </a:extLst>
          </p:cNvPr>
          <p:cNvSpPr>
            <a:spLocks noGrp="1"/>
          </p:cNvSpPr>
          <p:nvPr>
            <p:ph type="title"/>
          </p:nvPr>
        </p:nvSpPr>
        <p:spPr/>
        <p:txBody>
          <a:bodyPr/>
          <a:lstStyle/>
          <a:p>
            <a:r>
              <a:rPr lang="en-US" dirty="0"/>
              <a:t>Related Work &gt; Our Proposition</a:t>
            </a:r>
          </a:p>
        </p:txBody>
      </p:sp>
      <p:sp>
        <p:nvSpPr>
          <p:cNvPr id="3" name="Content Placeholder 2">
            <a:extLst>
              <a:ext uri="{FF2B5EF4-FFF2-40B4-BE49-F238E27FC236}">
                <a16:creationId xmlns:a16="http://schemas.microsoft.com/office/drawing/2014/main" id="{51F75D7A-3D14-4246-966A-0120A3C51744}"/>
              </a:ext>
            </a:extLst>
          </p:cNvPr>
          <p:cNvSpPr>
            <a:spLocks noGrp="1"/>
          </p:cNvSpPr>
          <p:nvPr>
            <p:ph idx="1"/>
          </p:nvPr>
        </p:nvSpPr>
        <p:spPr/>
        <p:txBody>
          <a:bodyPr>
            <a:normAutofit lnSpcReduction="10000"/>
          </a:bodyPr>
          <a:lstStyle/>
          <a:p>
            <a:r>
              <a:rPr lang="en-SG" dirty="0">
                <a:solidFill>
                  <a:schemeClr val="bg2">
                    <a:lumMod val="90000"/>
                  </a:schemeClr>
                </a:solidFill>
              </a:rPr>
              <a:t>Continuous Games:</a:t>
            </a:r>
          </a:p>
          <a:p>
            <a:pPr lvl="1"/>
            <a:r>
              <a:rPr lang="en-SG" b="1" dirty="0">
                <a:solidFill>
                  <a:schemeClr val="bg2">
                    <a:lumMod val="90000"/>
                  </a:schemeClr>
                </a:solidFill>
              </a:rPr>
              <a:t>coarse discretization</a:t>
            </a:r>
            <a:r>
              <a:rPr lang="en-SG" dirty="0">
                <a:solidFill>
                  <a:schemeClr val="bg2">
                    <a:lumMod val="90000"/>
                  </a:schemeClr>
                </a:solidFill>
              </a:rPr>
              <a:t> amenable to finite-game solvers </a:t>
            </a:r>
            <a:r>
              <a:rPr lang="en-SG" sz="1400" i="1" dirty="0">
                <a:solidFill>
                  <a:schemeClr val="bg2">
                    <a:lumMod val="90000"/>
                  </a:schemeClr>
                </a:solidFill>
              </a:rPr>
              <a:t>[</a:t>
            </a:r>
            <a:r>
              <a:rPr lang="en-SG" sz="1400" i="1" dirty="0" err="1">
                <a:solidFill>
                  <a:schemeClr val="bg2">
                    <a:lumMod val="90000"/>
                  </a:schemeClr>
                </a:solidFill>
              </a:rPr>
              <a:t>Kroer</a:t>
            </a:r>
            <a:r>
              <a:rPr lang="en-SG" sz="1400" i="1" dirty="0">
                <a:solidFill>
                  <a:schemeClr val="bg2">
                    <a:lumMod val="90000"/>
                  </a:schemeClr>
                </a:solidFill>
              </a:rPr>
              <a:t> et al., 2015].</a:t>
            </a:r>
          </a:p>
          <a:p>
            <a:pPr lvl="1"/>
            <a:endParaRPr lang="en-SG" dirty="0">
              <a:solidFill>
                <a:schemeClr val="bg2">
                  <a:lumMod val="90000"/>
                </a:schemeClr>
              </a:solidFill>
            </a:endParaRPr>
          </a:p>
          <a:p>
            <a:r>
              <a:rPr lang="en-US" dirty="0"/>
              <a:t>Black-Box Games:</a:t>
            </a:r>
          </a:p>
          <a:p>
            <a:pPr lvl="1"/>
            <a:r>
              <a:rPr lang="en-SG" b="1" dirty="0">
                <a:solidFill>
                  <a:srgbClr val="C00000"/>
                </a:solidFill>
              </a:rPr>
              <a:t>Supervised learning methods  </a:t>
            </a:r>
            <a:r>
              <a:rPr lang="en-SG" dirty="0"/>
              <a:t>for learning players’ payoffs </a:t>
            </a:r>
            <a:r>
              <a:rPr lang="en-SG" sz="1400" i="1" dirty="0"/>
              <a:t>[</a:t>
            </a:r>
            <a:r>
              <a:rPr lang="en-SG" sz="1400" i="1" dirty="0" err="1"/>
              <a:t>Vorobeychik</a:t>
            </a:r>
            <a:r>
              <a:rPr lang="en-SG" sz="1400" i="1" dirty="0"/>
              <a:t> et al.,2007]</a:t>
            </a:r>
          </a:p>
          <a:p>
            <a:pPr lvl="1"/>
            <a:r>
              <a:rPr lang="en-SG" dirty="0"/>
              <a:t>NE: Hierarchical Simulated Annealing to minimize the regret </a:t>
            </a:r>
            <a:r>
              <a:rPr lang="en-SG" sz="1400" i="1" dirty="0"/>
              <a:t>[</a:t>
            </a:r>
            <a:r>
              <a:rPr lang="en-SG" sz="1400" i="1" dirty="0" err="1"/>
              <a:t>Vorobeychik</a:t>
            </a:r>
            <a:r>
              <a:rPr lang="en-SG" sz="1400" i="1" dirty="0"/>
              <a:t> et al.,2008] </a:t>
            </a:r>
            <a:br>
              <a:rPr lang="en-SG" dirty="0"/>
            </a:br>
            <a:r>
              <a:rPr lang="en-SG" dirty="0"/>
              <a:t>(</a:t>
            </a:r>
            <a:r>
              <a:rPr lang="en-SG" b="1" dirty="0"/>
              <a:t>requires many samples</a:t>
            </a:r>
            <a:r>
              <a:rPr lang="en-SG" dirty="0"/>
              <a:t>)</a:t>
            </a:r>
          </a:p>
          <a:p>
            <a:pPr marL="457200" lvl="1" indent="0">
              <a:buNone/>
            </a:pPr>
            <a:endParaRPr lang="en-US" dirty="0"/>
          </a:p>
          <a:p>
            <a:r>
              <a:rPr lang="en-US" dirty="0">
                <a:solidFill>
                  <a:schemeClr val="bg2">
                    <a:lumMod val="90000"/>
                  </a:schemeClr>
                </a:solidFill>
              </a:rPr>
              <a:t>Expensive Games:</a:t>
            </a:r>
          </a:p>
          <a:p>
            <a:pPr lvl="1"/>
            <a:r>
              <a:rPr lang="en-SG" b="1" dirty="0">
                <a:solidFill>
                  <a:schemeClr val="bg2">
                    <a:lumMod val="90000"/>
                  </a:schemeClr>
                </a:solidFill>
              </a:rPr>
              <a:t>coarse discretization </a:t>
            </a:r>
            <a:r>
              <a:rPr lang="en-SG" dirty="0">
                <a:solidFill>
                  <a:schemeClr val="bg2">
                    <a:lumMod val="90000"/>
                  </a:schemeClr>
                </a:solidFill>
              </a:rPr>
              <a:t>of the action space with </a:t>
            </a:r>
            <a:r>
              <a:rPr lang="en-SG" b="1" dirty="0"/>
              <a:t>Bayesian Optimization</a:t>
            </a:r>
            <a:r>
              <a:rPr lang="en-SG" b="1" dirty="0">
                <a:solidFill>
                  <a:schemeClr val="bg2">
                    <a:lumMod val="90000"/>
                  </a:schemeClr>
                </a:solidFill>
              </a:rPr>
              <a:t>: </a:t>
            </a:r>
            <a:r>
              <a:rPr lang="en-SG" dirty="0">
                <a:solidFill>
                  <a:schemeClr val="bg2">
                    <a:lumMod val="90000"/>
                  </a:schemeClr>
                </a:solidFill>
              </a:rPr>
              <a:t>measuring the probability of equilibrium </a:t>
            </a:r>
            <a:r>
              <a:rPr lang="en-SG" sz="1400" i="1" dirty="0">
                <a:solidFill>
                  <a:schemeClr val="bg2">
                    <a:lumMod val="90000"/>
                  </a:schemeClr>
                </a:solidFill>
              </a:rPr>
              <a:t>[</a:t>
            </a:r>
            <a:r>
              <a:rPr lang="en-SG" sz="1400" i="1" dirty="0" err="1">
                <a:solidFill>
                  <a:schemeClr val="bg2">
                    <a:lumMod val="90000"/>
                  </a:schemeClr>
                </a:solidFill>
              </a:rPr>
              <a:t>Picheny</a:t>
            </a:r>
            <a:r>
              <a:rPr lang="en-SG" sz="1400" i="1" dirty="0">
                <a:solidFill>
                  <a:schemeClr val="bg2">
                    <a:lumMod val="90000"/>
                  </a:schemeClr>
                </a:solidFill>
              </a:rPr>
              <a:t> et al., 2018] </a:t>
            </a:r>
            <a:r>
              <a:rPr lang="en-SG" i="1" dirty="0">
                <a:solidFill>
                  <a:schemeClr val="bg2">
                    <a:lumMod val="90000"/>
                  </a:schemeClr>
                </a:solidFill>
              </a:rPr>
              <a:t>.</a:t>
            </a:r>
            <a:endParaRPr lang="en-US" dirty="0">
              <a:solidFill>
                <a:schemeClr val="bg2">
                  <a:lumMod val="90000"/>
                </a:schemeClr>
              </a:solidFill>
            </a:endParaRPr>
          </a:p>
        </p:txBody>
      </p:sp>
      <p:sp>
        <p:nvSpPr>
          <p:cNvPr id="4" name="Date Placeholder 3">
            <a:extLst>
              <a:ext uri="{FF2B5EF4-FFF2-40B4-BE49-F238E27FC236}">
                <a16:creationId xmlns:a16="http://schemas.microsoft.com/office/drawing/2014/main" id="{A4A23A02-737B-2B48-891E-1068BFC0A6B8}"/>
              </a:ext>
            </a:extLst>
          </p:cNvPr>
          <p:cNvSpPr>
            <a:spLocks noGrp="1"/>
          </p:cNvSpPr>
          <p:nvPr>
            <p:ph type="dt" sz="half" idx="10"/>
          </p:nvPr>
        </p:nvSpPr>
        <p:spPr/>
        <p:txBody>
          <a:bodyPr/>
          <a:lstStyle/>
          <a:p>
            <a:fld id="{7ABC39A6-8570-4C4F-8908-75FB46972F7A}" type="datetime1">
              <a:rPr lang="en-SG" smtClean="0"/>
              <a:t>14/7/18</a:t>
            </a:fld>
            <a:endParaRPr lang="en-US"/>
          </a:p>
        </p:txBody>
      </p:sp>
      <p:sp>
        <p:nvSpPr>
          <p:cNvPr id="5" name="Footer Placeholder 4">
            <a:extLst>
              <a:ext uri="{FF2B5EF4-FFF2-40B4-BE49-F238E27FC236}">
                <a16:creationId xmlns:a16="http://schemas.microsoft.com/office/drawing/2014/main" id="{02082D65-6ED9-224B-B265-D501AE96546B}"/>
              </a:ext>
            </a:extLst>
          </p:cNvPr>
          <p:cNvSpPr>
            <a:spLocks noGrp="1"/>
          </p:cNvSpPr>
          <p:nvPr>
            <p:ph type="ftr" sz="quarter" idx="11"/>
          </p:nvPr>
        </p:nvSpPr>
        <p:spPr/>
        <p:txBody>
          <a:bodyPr/>
          <a:lstStyle/>
          <a:p>
            <a:r>
              <a:rPr lang="en-US" dirty="0"/>
              <a:t>OptMAS-18</a:t>
            </a:r>
          </a:p>
        </p:txBody>
      </p:sp>
      <p:sp>
        <p:nvSpPr>
          <p:cNvPr id="6" name="Slide Number Placeholder 5">
            <a:extLst>
              <a:ext uri="{FF2B5EF4-FFF2-40B4-BE49-F238E27FC236}">
                <a16:creationId xmlns:a16="http://schemas.microsoft.com/office/drawing/2014/main" id="{CDB9547F-1FF0-3D45-90D8-BA7C5B8CBE47}"/>
              </a:ext>
            </a:extLst>
          </p:cNvPr>
          <p:cNvSpPr>
            <a:spLocks noGrp="1"/>
          </p:cNvSpPr>
          <p:nvPr>
            <p:ph type="sldNum" sz="quarter" idx="12"/>
          </p:nvPr>
        </p:nvSpPr>
        <p:spPr/>
        <p:txBody>
          <a:bodyPr/>
          <a:lstStyle/>
          <a:p>
            <a:fld id="{01347C34-8521-E449-AD0D-0D2CCDD32AB6}" type="slidenum">
              <a:rPr lang="en-US" smtClean="0"/>
              <a:t>8</a:t>
            </a:fld>
            <a:endParaRPr lang="en-US"/>
          </a:p>
        </p:txBody>
      </p:sp>
    </p:spTree>
    <p:extLst>
      <p:ext uri="{BB962C8B-B14F-4D97-AF65-F5344CB8AC3E}">
        <p14:creationId xmlns:p14="http://schemas.microsoft.com/office/powerpoint/2010/main" val="3294471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5DB91CD7-FA12-8343-984A-BF9AAC19D466}" vid="{67CA74AD-E808-3A44-92D5-00344B7D4B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3075</TotalTime>
  <Words>937</Words>
  <Application>Microsoft Macintosh PowerPoint</Application>
  <PresentationFormat>Widescreen</PresentationFormat>
  <Paragraphs>213</Paragraphs>
  <Slides>20</Slides>
  <Notes>15</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Approximating Nash Equilibria for Black-Box Games: A Bayesian Optimization Approach</vt:lpstr>
      <vt:lpstr>Motivation</vt:lpstr>
      <vt:lpstr>PowerPoint Presentation</vt:lpstr>
      <vt:lpstr>NE : Game-Theoretic Regret View</vt:lpstr>
      <vt:lpstr>Game Theory</vt:lpstr>
      <vt:lpstr>Expensive Black-Box Continuous Games</vt:lpstr>
      <vt:lpstr>Notation</vt:lpstr>
      <vt:lpstr>Related Work</vt:lpstr>
      <vt:lpstr>Related Work &gt; Our Proposition</vt:lpstr>
      <vt:lpstr>Our Proposition</vt:lpstr>
      <vt:lpstr>Our Proposition</vt:lpstr>
      <vt:lpstr>Our Proposition</vt:lpstr>
      <vt:lpstr>Our Proposition</vt:lpstr>
      <vt:lpstr>Approximated Regret – Analytical vs. Approximated</vt:lpstr>
      <vt:lpstr>Our Proposition</vt:lpstr>
      <vt:lpstr>Our Proposition</vt:lpstr>
      <vt:lpstr>Demo Time!</vt:lpstr>
      <vt:lpstr>Experiments</vt:lpstr>
      <vt:lpstr>Future Work</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Approximating Nash Equilibria for Black-Box Games: A Bayesian Optimization Approach</dc:title>
  <dc:creator>Abdullah Al-Dujaili</dc:creator>
  <cp:lastModifiedBy>Abdullah Al-Dujaili</cp:lastModifiedBy>
  <cp:revision>38</cp:revision>
  <dcterms:created xsi:type="dcterms:W3CDTF">2018-07-10T13:32:41Z</dcterms:created>
  <dcterms:modified xsi:type="dcterms:W3CDTF">2018-07-14T09:28:35Z</dcterms:modified>
</cp:coreProperties>
</file>